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0240288" cy="42840275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Cambria Math" panose="02040503050406030204" pitchFamily="18" charset="0"/>
      <p:regular r:id="rId10"/>
    </p:embeddedFont>
    <p:embeddedFont>
      <p:font typeface="-윤고딕310" panose="02030504000101010101" pitchFamily="18" charset="-127"/>
      <p:regular r:id="rId11"/>
    </p:embeddedFont>
    <p:embeddedFont>
      <p:font typeface="-윤고딕320" panose="02030504000101010101" pitchFamily="18" charset="-127"/>
      <p:regular r:id="rId12"/>
    </p:embeddedFont>
    <p:embeddedFont>
      <p:font typeface="-윤고딕330" panose="02030504000101010101" pitchFamily="18" charset="-127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93" userDrawn="1">
          <p15:clr>
            <a:srgbClr val="A4A3A4"/>
          </p15:clr>
        </p15:guide>
        <p15:guide id="2" pos="5238" userDrawn="1">
          <p15:clr>
            <a:srgbClr val="A4A3A4"/>
          </p15:clr>
        </p15:guide>
        <p15:guide id="5" orient="horz" pos="20297" userDrawn="1">
          <p15:clr>
            <a:srgbClr val="A4A3A4"/>
          </p15:clr>
        </p15:guide>
        <p15:guide id="7" orient="horz" pos="6009" userDrawn="1">
          <p15:clr>
            <a:srgbClr val="A4A3A4"/>
          </p15:clr>
        </p15:guide>
        <p15:guide id="9" orient="horz" pos="26761" userDrawn="1">
          <p15:clr>
            <a:srgbClr val="A4A3A4"/>
          </p15:clr>
        </p15:guide>
        <p15:guide id="12" pos="203" userDrawn="1">
          <p15:clr>
            <a:srgbClr val="A4A3A4"/>
          </p15:clr>
        </p15:guide>
        <p15:guide id="14" orient="horz" pos="225" userDrawn="1">
          <p15:clr>
            <a:srgbClr val="A4A3A4"/>
          </p15:clr>
        </p15:guide>
        <p15:guide id="15" pos="18823" userDrawn="1">
          <p15:clr>
            <a:srgbClr val="A4A3A4"/>
          </p15:clr>
        </p15:guide>
        <p15:guide id="17" pos="16102" userDrawn="1">
          <p15:clr>
            <a:srgbClr val="A4A3A4"/>
          </p15:clr>
        </p15:guide>
        <p15:guide id="20" orient="horz" pos="10567" userDrawn="1">
          <p15:clr>
            <a:srgbClr val="A4A3A4"/>
          </p15:clr>
        </p15:guide>
        <p15:guide id="21" pos="3401" userDrawn="1">
          <p15:clr>
            <a:srgbClr val="A4A3A4"/>
          </p15:clr>
        </p15:guide>
        <p15:guide id="22" pos="13380" userDrawn="1">
          <p15:clr>
            <a:srgbClr val="A4A3A4"/>
          </p15:clr>
        </p15:guide>
        <p15:guide id="23" pos="10658" userDrawn="1">
          <p15:clr>
            <a:srgbClr val="A4A3A4"/>
          </p15:clr>
        </p15:guide>
        <p15:guide id="24" pos="7937" userDrawn="1">
          <p15:clr>
            <a:srgbClr val="A4A3A4"/>
          </p15:clr>
        </p15:guide>
        <p15:guide id="25" orient="horz" pos="8277" userDrawn="1">
          <p15:clr>
            <a:srgbClr val="A4A3A4"/>
          </p15:clr>
        </p15:guide>
        <p15:guide id="26" orient="horz" pos="5328" userDrawn="1">
          <p15:clr>
            <a:srgbClr val="A4A3A4"/>
          </p15:clr>
        </p15:guide>
        <p15:guide id="27" orient="horz" pos="51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83" autoAdjust="0"/>
  </p:normalViewPr>
  <p:slideViewPr>
    <p:cSldViewPr snapToGrid="0" showGuides="1">
      <p:cViewPr>
        <p:scale>
          <a:sx n="25" d="100"/>
          <a:sy n="25" d="100"/>
        </p:scale>
        <p:origin x="820" y="-1016"/>
      </p:cViewPr>
      <p:guideLst>
        <p:guide orient="horz" pos="13493"/>
        <p:guide pos="5238"/>
        <p:guide orient="horz" pos="20297"/>
        <p:guide orient="horz" pos="6009"/>
        <p:guide orient="horz" pos="26761"/>
        <p:guide pos="203"/>
        <p:guide orient="horz" pos="225"/>
        <p:guide pos="18823"/>
        <p:guide pos="16102"/>
        <p:guide orient="horz" pos="10567"/>
        <p:guide pos="3401"/>
        <p:guide pos="13380"/>
        <p:guide pos="10658"/>
        <p:guide pos="7937"/>
        <p:guide orient="horz" pos="8277"/>
        <p:guide orient="horz" pos="5328"/>
        <p:guide orient="horz" pos="51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viewProps" Target="viewProp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51648;&#49688;\Documents\&#52852;&#52852;&#50724;&#53665;%20&#48155;&#51008;%20&#54028;&#51068;\&#44228;&#49328;&#44284;&#51221;%20(1)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98161165700181"/>
          <c:y val="0.20263204737282939"/>
          <c:w val="0.75510660431644272"/>
          <c:h val="0.62202014832660135"/>
        </c:manualLayout>
      </c:layout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점수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7272727272727306E-2"/>
                  <c:y val="-9.1185410334346531E-2"/>
                </c:manualLayout>
              </c:layout>
              <c:tx>
                <c:rich>
                  <a:bodyPr/>
                  <a:lstStyle/>
                  <a:p>
                    <a:fld id="{B9BCEFC3-CE5F-48BC-B6D7-D9AFCF6FA0BA}" type="VALUE">
                      <a:rPr lang="en-US" altLang="ko-KR">
                        <a:ea typeface="-윤고딕310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0EC1-4858-9031-075822FB67F4}"/>
                </c:ext>
              </c:extLst>
            </c:dLbl>
            <c:dLbl>
              <c:idx val="1"/>
              <c:layout>
                <c:manualLayout>
                  <c:x val="-1.8129652780526501E-2"/>
                  <c:y val="-0.13420238632858641"/>
                </c:manualLayout>
              </c:layout>
              <c:tx>
                <c:rich>
                  <a:bodyPr/>
                  <a:lstStyle/>
                  <a:p>
                    <a:fld id="{18116AF3-1B3C-4A0A-9D72-4D7B596849FA}" type="VALUE">
                      <a:rPr lang="en-US" altLang="ko-KR">
                        <a:ea typeface="-윤고딕310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EC1-4858-9031-075822FB67F4}"/>
                </c:ext>
              </c:extLst>
            </c:dLbl>
            <c:dLbl>
              <c:idx val="2"/>
              <c:layout>
                <c:manualLayout>
                  <c:x val="-3.4555908669577154E-2"/>
                  <c:y val="-6.0828953466996787E-2"/>
                </c:manualLayout>
              </c:layout>
              <c:tx>
                <c:rich>
                  <a:bodyPr/>
                  <a:lstStyle/>
                  <a:p>
                    <a:fld id="{24DE4894-56CA-4C4F-BD00-6DD20DC8E644}" type="VALUE">
                      <a:rPr lang="en-US" altLang="ko-KR">
                        <a:ea typeface="-윤고딕310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EC1-4858-9031-075822FB67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Sheet2!$B$1:$D$1</c:f>
              <c:strCache>
                <c:ptCount val="3"/>
                <c:pt idx="0">
                  <c:v>대치 우성 2차</c:v>
                </c:pt>
                <c:pt idx="1">
                  <c:v>무지개마을</c:v>
                </c:pt>
                <c:pt idx="2">
                  <c:v>한솔마을</c:v>
                </c:pt>
              </c:strCache>
            </c:strRef>
          </c:cat>
          <c:val>
            <c:numRef>
              <c:f>Sheet2!$B$2:$D$2</c:f>
              <c:numCache>
                <c:formatCode>General</c:formatCode>
                <c:ptCount val="3"/>
                <c:pt idx="0">
                  <c:v>-0.5</c:v>
                </c:pt>
                <c:pt idx="1">
                  <c:v>-2</c:v>
                </c:pt>
                <c:pt idx="2">
                  <c:v>-1.5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EC1-4858-9031-075822FB67F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56731664"/>
        <c:axId val="556729368"/>
      </c:lineChart>
      <c:lineChart>
        <c:grouping val="standard"/>
        <c:varyColors val="0"/>
        <c:ser>
          <c:idx val="1"/>
          <c:order val="1"/>
          <c:tx>
            <c:strRef>
              <c:f>Sheet2!$A$3</c:f>
              <c:strCache>
                <c:ptCount val="1"/>
                <c:pt idx="0">
                  <c:v>shear-z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7272727272727306E-2"/>
                  <c:y val="0.10942249240121581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>
                        <a:ea typeface="-윤고딕310" panose="02030504000101010101" pitchFamily="18" charset="-127"/>
                      </a:rPr>
                      <a:t>110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C1-4858-9031-075822FB67F4}"/>
                </c:ext>
              </c:extLst>
            </c:dLbl>
            <c:dLbl>
              <c:idx val="1"/>
              <c:layout>
                <c:manualLayout>
                  <c:x val="-3.090909090909091E-2"/>
                  <c:y val="0.12462006079027345"/>
                </c:manualLayout>
              </c:layout>
              <c:tx>
                <c:rich>
                  <a:bodyPr/>
                  <a:lstStyle/>
                  <a:p>
                    <a:fld id="{1E500F79-F490-4550-9BB8-6229AFAE6165}" type="VALUE">
                      <a:rPr lang="en-US" altLang="ko-KR">
                        <a:ea typeface="-윤고딕310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EC1-4858-9031-075822FB67F4}"/>
                </c:ext>
              </c:extLst>
            </c:dLbl>
            <c:dLbl>
              <c:idx val="2"/>
              <c:layout>
                <c:manualLayout>
                  <c:x val="-3.090909090909091E-2"/>
                  <c:y val="7.598784194528875E-2"/>
                </c:manualLayout>
              </c:layout>
              <c:tx>
                <c:rich>
                  <a:bodyPr/>
                  <a:lstStyle/>
                  <a:p>
                    <a:fld id="{1ADBDD18-2FFB-4D3F-993F-776A216E64A8}" type="VALUE">
                      <a:rPr lang="en-US" altLang="ko-KR">
                        <a:ea typeface="-윤고딕310" panose="02030504000101010101" pitchFamily="18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0EC1-4858-9031-075822FB67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Sheet2!$B$1:$D$1</c:f>
              <c:strCache>
                <c:ptCount val="3"/>
                <c:pt idx="0">
                  <c:v>대치 우성 2차</c:v>
                </c:pt>
                <c:pt idx="1">
                  <c:v>무지개마을</c:v>
                </c:pt>
                <c:pt idx="2">
                  <c:v>한솔마을</c:v>
                </c:pt>
              </c:strCache>
            </c:strRef>
          </c:cat>
          <c:val>
            <c:numRef>
              <c:f>Sheet2!$B$3:$D$3</c:f>
              <c:numCache>
                <c:formatCode>General</c:formatCode>
                <c:ptCount val="3"/>
                <c:pt idx="0">
                  <c:v>109</c:v>
                </c:pt>
                <c:pt idx="1">
                  <c:v>104</c:v>
                </c:pt>
                <c:pt idx="2">
                  <c:v>105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0EC1-4858-9031-075822FB67F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65598392"/>
        <c:axId val="565598064"/>
      </c:lineChart>
      <c:valAx>
        <c:axId val="556729368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56731664"/>
        <c:crosses val="max"/>
        <c:crossBetween val="between"/>
      </c:valAx>
      <c:catAx>
        <c:axId val="55673166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556729368"/>
        <c:crosses val="autoZero"/>
        <c:auto val="1"/>
        <c:lblAlgn val="ctr"/>
        <c:lblOffset val="100"/>
        <c:noMultiLvlLbl val="0"/>
      </c:catAx>
      <c:valAx>
        <c:axId val="5655980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5598392"/>
        <c:crosses val="autoZero"/>
        <c:crossBetween val="between"/>
      </c:valAx>
      <c:catAx>
        <c:axId val="565598392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  <a:cs typeface="+mn-cs"/>
              </a:defRPr>
            </a:pPr>
            <a:endParaRPr lang="ko-KR"/>
          </a:p>
        </c:txPr>
        <c:crossAx val="565598064"/>
        <c:crosses val="max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584991948470212"/>
          <c:y val="0.87681763082803743"/>
          <c:w val="0.24857346264003716"/>
          <c:h val="7.8125546806649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0.91327</cdr:x>
      <cdr:y>0.3227</cdr:y>
    </cdr:from>
    <cdr:to>
      <cdr:x>0.9715</cdr:x>
      <cdr:y>0.61668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547BD88-C196-4CE2-BD57-B7EC9C8BEE61}"/>
            </a:ext>
          </a:extLst>
        </cdr:cNvPr>
        <cdr:cNvSpPr txBox="1"/>
      </cdr:nvSpPr>
      <cdr:spPr>
        <a:xfrm xmlns:a="http://schemas.openxmlformats.org/drawingml/2006/main" rot="5400000">
          <a:off x="10739904" y="2720346"/>
          <a:ext cx="1929019" cy="7232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altLang="ko-KR" sz="2400" dirty="0">
              <a:ea typeface="-윤고딕310" panose="02030504000101010101" pitchFamily="18" charset="-127"/>
            </a:rPr>
            <a:t>MIDAS</a:t>
          </a:r>
          <a:endParaRPr lang="ko-KR" altLang="en-US" sz="2400" dirty="0">
            <a:ea typeface="-윤고딕310" panose="02030504000101010101" pitchFamily="18" charset="-127"/>
          </a:endParaRPr>
        </a:p>
      </cdr:txBody>
    </cdr:sp>
  </cdr:relSizeAnchor>
  <cdr:relSizeAnchor xmlns:cdr="http://schemas.openxmlformats.org/drawingml/2006/chartDrawing">
    <cdr:from>
      <cdr:x>0.02576</cdr:x>
      <cdr:y>0.33528</cdr:y>
    </cdr:from>
    <cdr:to>
      <cdr:x>0.08399</cdr:x>
      <cdr:y>0.62926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0F449CDD-AA88-4B33-8FAA-A95C515AE4C1}"/>
            </a:ext>
          </a:extLst>
        </cdr:cNvPr>
        <cdr:cNvSpPr txBox="1"/>
      </cdr:nvSpPr>
      <cdr:spPr>
        <a:xfrm xmlns:a="http://schemas.openxmlformats.org/drawingml/2006/main" rot="16200000">
          <a:off x="-282936" y="2802952"/>
          <a:ext cx="1929019" cy="72321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ko-KR" altLang="en-US" sz="2000" b="1" dirty="0">
              <a:latin typeface="-윤고딕310" panose="02030504000101010101" pitchFamily="18" charset="-127"/>
              <a:ea typeface="-윤고딕310" panose="02030504000101010101" pitchFamily="18" charset="-127"/>
            </a:rPr>
            <a:t>점수화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fld id="{EF97CA0E-A9B2-43A3-AE24-8F39BA7D4802}" type="datetimeFigureOut">
              <a:rPr lang="ko-KR" altLang="en-US" smtClean="0"/>
              <a:pPr/>
              <a:t>2018-06-09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39975" y="1143000"/>
            <a:ext cx="2178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fld id="{3CA6708B-AF3C-413A-8F18-912DAFAD342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54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-윤고딕310" panose="02030504000101010101" pitchFamily="18" charset="-127"/>
        <a:ea typeface="-윤고딕310" panose="02030504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-윤고딕310" panose="02030504000101010101" pitchFamily="18" charset="-127"/>
        <a:ea typeface="-윤고딕310" panose="02030504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-윤고딕310" panose="02030504000101010101" pitchFamily="18" charset="-127"/>
        <a:ea typeface="-윤고딕310" panose="02030504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-윤고딕310" panose="02030504000101010101" pitchFamily="18" charset="-127"/>
        <a:ea typeface="-윤고딕310" panose="02030504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-윤고딕310" panose="02030504000101010101" pitchFamily="18" charset="-127"/>
        <a:ea typeface="-윤고딕310" panose="02030504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리모델링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설계안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선정 과정에서 여러가지 리모델링 설계안을 두고 전문가들이 그동안의 경험과 노하우를 바탕으로 가장 적합한 리모델링 설계안을 선택한다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이 과정에서 명확한 정량적 평가 기준 없이 전문가의 평가가 이루어지고 많은 시간과 비용이 소모되기 때문에 이 부분을 문제점으로 착안하여 아이디어를 도출하게 되었다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6708B-AF3C-413A-8F18-912DAFAD34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022" y="7011132"/>
            <a:ext cx="25704245" cy="14914762"/>
          </a:xfrm>
        </p:spPr>
        <p:txBody>
          <a:bodyPr anchor="b"/>
          <a:lstStyle>
            <a:lvl1pPr algn="ctr">
              <a:defRPr sz="198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0036" y="22501064"/>
            <a:ext cx="22680216" cy="10343147"/>
          </a:xfrm>
        </p:spPr>
        <p:txBody>
          <a:bodyPr/>
          <a:lstStyle>
            <a:lvl1pPr marL="0" indent="0" algn="ctr">
              <a:buNone/>
              <a:defRPr sz="7937"/>
            </a:lvl1pPr>
            <a:lvl2pPr marL="1512006" indent="0" algn="ctr">
              <a:buNone/>
              <a:defRPr sz="6614"/>
            </a:lvl2pPr>
            <a:lvl3pPr marL="3024012" indent="0" algn="ctr">
              <a:buNone/>
              <a:defRPr sz="5953"/>
            </a:lvl3pPr>
            <a:lvl4pPr marL="4536018" indent="0" algn="ctr">
              <a:buNone/>
              <a:defRPr sz="5291"/>
            </a:lvl4pPr>
            <a:lvl5pPr marL="6048024" indent="0" algn="ctr">
              <a:buNone/>
              <a:defRPr sz="5291"/>
            </a:lvl5pPr>
            <a:lvl6pPr marL="7560031" indent="0" algn="ctr">
              <a:buNone/>
              <a:defRPr sz="5291"/>
            </a:lvl6pPr>
            <a:lvl7pPr marL="9072037" indent="0" algn="ctr">
              <a:buNone/>
              <a:defRPr sz="5291"/>
            </a:lvl7pPr>
            <a:lvl8pPr marL="10584043" indent="0" algn="ctr">
              <a:buNone/>
              <a:defRPr sz="5291"/>
            </a:lvl8pPr>
            <a:lvl9pPr marL="12096049" indent="0" algn="ctr">
              <a:buNone/>
              <a:defRPr sz="529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D6BA-B737-4CF9-BBF6-7936E549D3E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EC36-69F8-4B7A-931D-0FFF326DC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64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D6BA-B737-4CF9-BBF6-7936E549D3E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EC36-69F8-4B7A-931D-0FFF326DC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00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40708" y="2280848"/>
            <a:ext cx="6520562" cy="3630515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9021" y="2280848"/>
            <a:ext cx="19183683" cy="3630515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D6BA-B737-4CF9-BBF6-7936E549D3E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EC36-69F8-4B7A-931D-0FFF326DC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727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D6BA-B737-4CF9-BBF6-7936E549D3E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EC36-69F8-4B7A-931D-0FFF326DC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581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272" y="10680331"/>
            <a:ext cx="26082248" cy="17820361"/>
          </a:xfrm>
        </p:spPr>
        <p:txBody>
          <a:bodyPr anchor="b"/>
          <a:lstStyle>
            <a:lvl1pPr>
              <a:defRPr sz="198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272" y="28669280"/>
            <a:ext cx="26082248" cy="9371307"/>
          </a:xfrm>
        </p:spPr>
        <p:txBody>
          <a:bodyPr/>
          <a:lstStyle>
            <a:lvl1pPr marL="0" indent="0">
              <a:buNone/>
              <a:defRPr sz="7937">
                <a:solidFill>
                  <a:schemeClr val="tx1"/>
                </a:solidFill>
              </a:defRPr>
            </a:lvl1pPr>
            <a:lvl2pPr marL="1512006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2pPr>
            <a:lvl3pPr marL="3024012" indent="0">
              <a:buNone/>
              <a:defRPr sz="5953">
                <a:solidFill>
                  <a:schemeClr val="tx1">
                    <a:tint val="75000"/>
                  </a:schemeClr>
                </a:solidFill>
              </a:defRPr>
            </a:lvl3pPr>
            <a:lvl4pPr marL="4536018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8024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60031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2037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404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604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D6BA-B737-4CF9-BBF6-7936E549D3E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EC36-69F8-4B7A-931D-0FFF326DC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9020" y="11404240"/>
            <a:ext cx="12852122" cy="2718176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09146" y="11404240"/>
            <a:ext cx="12852122" cy="2718176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D6BA-B737-4CF9-BBF6-7936E549D3E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EC36-69F8-4B7A-931D-0FFF326DC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4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280857"/>
            <a:ext cx="26082248" cy="828047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962" y="10501820"/>
            <a:ext cx="12793057" cy="5146780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962" y="15648601"/>
            <a:ext cx="12793057" cy="230167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09148" y="10501820"/>
            <a:ext cx="12856061" cy="5146780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09148" y="15648601"/>
            <a:ext cx="12856061" cy="2301673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D6BA-B737-4CF9-BBF6-7936E549D3E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EC36-69F8-4B7A-931D-0FFF326DC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19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D6BA-B737-4CF9-BBF6-7936E549D3E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EC36-69F8-4B7A-931D-0FFF326DC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1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D6BA-B737-4CF9-BBF6-7936E549D3E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EC36-69F8-4B7A-931D-0FFF326DC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43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6018"/>
            <a:ext cx="9753280" cy="9996064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061" y="6168216"/>
            <a:ext cx="15309146" cy="30444362"/>
          </a:xfrm>
        </p:spPr>
        <p:txBody>
          <a:bodyPr/>
          <a:lstStyle>
            <a:lvl1pPr>
              <a:defRPr sz="10583"/>
            </a:lvl1pPr>
            <a:lvl2pPr>
              <a:defRPr sz="9260"/>
            </a:lvl2pPr>
            <a:lvl3pPr>
              <a:defRPr sz="7937"/>
            </a:lvl3pPr>
            <a:lvl4pPr>
              <a:defRPr sz="6614"/>
            </a:lvl4pPr>
            <a:lvl5pPr>
              <a:defRPr sz="6614"/>
            </a:lvl5pPr>
            <a:lvl6pPr>
              <a:defRPr sz="6614"/>
            </a:lvl6pPr>
            <a:lvl7pPr>
              <a:defRPr sz="6614"/>
            </a:lvl7pPr>
            <a:lvl8pPr>
              <a:defRPr sz="6614"/>
            </a:lvl8pPr>
            <a:lvl9pPr>
              <a:defRPr sz="6614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52082"/>
            <a:ext cx="9753280" cy="23810073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D6BA-B737-4CF9-BBF6-7936E549D3E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EC36-69F8-4B7A-931D-0FFF326DC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89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6018"/>
            <a:ext cx="9753280" cy="9996064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56061" y="6168216"/>
            <a:ext cx="15309146" cy="30444362"/>
          </a:xfrm>
        </p:spPr>
        <p:txBody>
          <a:bodyPr anchor="t"/>
          <a:lstStyle>
            <a:lvl1pPr marL="0" indent="0">
              <a:buNone/>
              <a:defRPr sz="10583"/>
            </a:lvl1pPr>
            <a:lvl2pPr marL="1512006" indent="0">
              <a:buNone/>
              <a:defRPr sz="9260"/>
            </a:lvl2pPr>
            <a:lvl3pPr marL="3024012" indent="0">
              <a:buNone/>
              <a:defRPr sz="7937"/>
            </a:lvl3pPr>
            <a:lvl4pPr marL="4536018" indent="0">
              <a:buNone/>
              <a:defRPr sz="6614"/>
            </a:lvl4pPr>
            <a:lvl5pPr marL="6048024" indent="0">
              <a:buNone/>
              <a:defRPr sz="6614"/>
            </a:lvl5pPr>
            <a:lvl6pPr marL="7560031" indent="0">
              <a:buNone/>
              <a:defRPr sz="6614"/>
            </a:lvl6pPr>
            <a:lvl7pPr marL="9072037" indent="0">
              <a:buNone/>
              <a:defRPr sz="6614"/>
            </a:lvl7pPr>
            <a:lvl8pPr marL="10584043" indent="0">
              <a:buNone/>
              <a:defRPr sz="6614"/>
            </a:lvl8pPr>
            <a:lvl9pPr marL="12096049" indent="0">
              <a:buNone/>
              <a:defRPr sz="661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52082"/>
            <a:ext cx="9753280" cy="23810073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AD6BA-B737-4CF9-BBF6-7936E549D3E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4EC36-69F8-4B7A-931D-0FFF326DCD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015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9020" y="2280857"/>
            <a:ext cx="26082248" cy="8280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020" y="11404240"/>
            <a:ext cx="26082248" cy="27181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9020" y="39706598"/>
            <a:ext cx="6804065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9">
                <a:solidFill>
                  <a:schemeClr val="tx1">
                    <a:tint val="75000"/>
                  </a:schemeClr>
                </a:solidFill>
                <a:ea typeface="-윤고딕310" panose="02030504000101010101" pitchFamily="18" charset="-127"/>
              </a:defRPr>
            </a:lvl1pPr>
          </a:lstStyle>
          <a:p>
            <a:fld id="{40EAD6BA-B737-4CF9-BBF6-7936E549D3E1}" type="datetimeFigureOut">
              <a:rPr lang="ko-KR" altLang="en-US" smtClean="0"/>
              <a:pPr/>
              <a:t>2018-06-09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7096" y="39706598"/>
            <a:ext cx="10206097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9">
                <a:solidFill>
                  <a:schemeClr val="tx1">
                    <a:tint val="75000"/>
                  </a:schemeClr>
                </a:solidFill>
                <a:ea typeface="-윤고딕310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7203" y="39706598"/>
            <a:ext cx="6804065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9">
                <a:solidFill>
                  <a:schemeClr val="tx1">
                    <a:tint val="75000"/>
                  </a:schemeClr>
                </a:solidFill>
                <a:ea typeface="-윤고딕310" panose="02030504000101010101" pitchFamily="18" charset="-127"/>
              </a:defRPr>
            </a:lvl1pPr>
          </a:lstStyle>
          <a:p>
            <a:fld id="{C914EC36-69F8-4B7A-931D-0FFF326DCD8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480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4012" rtl="0" eaLnBrk="1" latinLnBrk="1" hangingPunct="1">
        <a:lnSpc>
          <a:spcPct val="90000"/>
        </a:lnSpc>
        <a:spcBef>
          <a:spcPct val="0"/>
        </a:spcBef>
        <a:buNone/>
        <a:defRPr sz="14551" kern="1200">
          <a:solidFill>
            <a:schemeClr val="tx1"/>
          </a:solidFill>
          <a:latin typeface="+mj-lt"/>
          <a:ea typeface="-윤고딕310" panose="02030504000101010101" pitchFamily="18" charset="-127"/>
          <a:cs typeface="+mj-cs"/>
        </a:defRPr>
      </a:lvl1pPr>
    </p:titleStyle>
    <p:bodyStyle>
      <a:lvl1pPr marL="756003" indent="-756003" algn="l" defTabSz="3024012" rtl="0" eaLnBrk="1" latinLnBrk="1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60" kern="1200">
          <a:solidFill>
            <a:schemeClr val="tx1"/>
          </a:solidFill>
          <a:latin typeface="+mn-lt"/>
          <a:ea typeface="-윤고딕310" panose="02030504000101010101" pitchFamily="18" charset="-127"/>
          <a:cs typeface="+mn-cs"/>
        </a:defRPr>
      </a:lvl1pPr>
      <a:lvl2pPr marL="2268009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-윤고딕310" panose="02030504000101010101" pitchFamily="18" charset="-127"/>
          <a:cs typeface="+mn-cs"/>
        </a:defRPr>
      </a:lvl2pPr>
      <a:lvl3pPr marL="3780015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-윤고딕310" panose="02030504000101010101" pitchFamily="18" charset="-127"/>
          <a:cs typeface="+mn-cs"/>
        </a:defRPr>
      </a:lvl3pPr>
      <a:lvl4pPr marL="5292021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-윤고딕310" panose="02030504000101010101" pitchFamily="18" charset="-127"/>
          <a:cs typeface="+mn-cs"/>
        </a:defRPr>
      </a:lvl4pPr>
      <a:lvl5pPr marL="6804028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-윤고딕310" panose="02030504000101010101" pitchFamily="18" charset="-127"/>
          <a:cs typeface="+mn-cs"/>
        </a:defRPr>
      </a:lvl5pPr>
      <a:lvl6pPr marL="8316034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828040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1340046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852052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1pPr>
      <a:lvl2pPr marL="1512006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2pPr>
      <a:lvl3pPr marL="3024012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3pPr>
      <a:lvl4pPr marL="4536018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048024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7560031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072037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0584043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096049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26" Type="http://schemas.openxmlformats.org/officeDocument/2006/relationships/image" Target="../media/image18.PNG"/><Relationship Id="rId39" Type="http://schemas.openxmlformats.org/officeDocument/2006/relationships/chart" Target="../charts/chart1.xml"/><Relationship Id="rId3" Type="http://schemas.openxmlformats.org/officeDocument/2006/relationships/image" Target="../media/image1.PNG"/><Relationship Id="rId21" Type="http://schemas.openxmlformats.org/officeDocument/2006/relationships/image" Target="../media/image12.png"/><Relationship Id="rId34" Type="http://schemas.openxmlformats.org/officeDocument/2006/relationships/image" Target="../media/image26.JP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5" Type="http://schemas.openxmlformats.org/officeDocument/2006/relationships/image" Target="../media/image17.png"/><Relationship Id="rId33" Type="http://schemas.openxmlformats.org/officeDocument/2006/relationships/image" Target="../media/image25.JPG"/><Relationship Id="rId38" Type="http://schemas.microsoft.com/office/2007/relationships/hdphoto" Target="../media/hdphoto2.wdp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5.png"/><Relationship Id="rId29" Type="http://schemas.openxmlformats.org/officeDocument/2006/relationships/image" Target="../media/image21.png"/><Relationship Id="rId41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jpg"/><Relationship Id="rId24" Type="http://schemas.openxmlformats.org/officeDocument/2006/relationships/image" Target="../media/image16.png"/><Relationship Id="rId32" Type="http://schemas.openxmlformats.org/officeDocument/2006/relationships/image" Target="../media/image24.JPG"/><Relationship Id="rId37" Type="http://schemas.openxmlformats.org/officeDocument/2006/relationships/image" Target="../media/image29.png"/><Relationship Id="rId40" Type="http://schemas.openxmlformats.org/officeDocument/2006/relationships/image" Target="../media/image30.JPG"/><Relationship Id="rId5" Type="http://schemas.openxmlformats.org/officeDocument/2006/relationships/image" Target="../media/image3.jpg"/><Relationship Id="rId23" Type="http://schemas.openxmlformats.org/officeDocument/2006/relationships/image" Target="../media/image14.png"/><Relationship Id="rId28" Type="http://schemas.openxmlformats.org/officeDocument/2006/relationships/image" Target="../media/image20.png"/><Relationship Id="rId36" Type="http://schemas.openxmlformats.org/officeDocument/2006/relationships/image" Target="../media/image28.JPG"/><Relationship Id="rId10" Type="http://schemas.openxmlformats.org/officeDocument/2006/relationships/image" Target="../media/image7.png"/><Relationship Id="rId31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3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35" Type="http://schemas.openxmlformats.org/officeDocument/2006/relationships/image" Target="../media/image27.JPG"/><Relationship Id="rId8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그림 208">
            <a:extLst>
              <a:ext uri="{FF2B5EF4-FFF2-40B4-BE49-F238E27FC236}">
                <a16:creationId xmlns:a16="http://schemas.microsoft.com/office/drawing/2014/main" id="{8DDFDA9C-13CA-4345-B47D-52A90F4BA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570" y="33033019"/>
            <a:ext cx="5681075" cy="3539029"/>
          </a:xfrm>
          <a:prstGeom prst="rect">
            <a:avLst/>
          </a:prstGeom>
        </p:spPr>
      </p:pic>
      <p:pic>
        <p:nvPicPr>
          <p:cNvPr id="210" name="그림 209">
            <a:extLst>
              <a:ext uri="{FF2B5EF4-FFF2-40B4-BE49-F238E27FC236}">
                <a16:creationId xmlns:a16="http://schemas.microsoft.com/office/drawing/2014/main" id="{F2F67658-ADDF-4F00-9410-E28BDE665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806" y="33028259"/>
            <a:ext cx="5679664" cy="3539029"/>
          </a:xfrm>
          <a:prstGeom prst="rect">
            <a:avLst/>
          </a:prstGeom>
        </p:spPr>
      </p:pic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32BF8EB2-9FDF-4E97-9DDF-FD017CC74EA0}"/>
              </a:ext>
            </a:extLst>
          </p:cNvPr>
          <p:cNvSpPr/>
          <p:nvPr/>
        </p:nvSpPr>
        <p:spPr>
          <a:xfrm rot="10800000">
            <a:off x="2814752" y="2011718"/>
            <a:ext cx="4878410" cy="5760000"/>
          </a:xfrm>
          <a:prstGeom prst="rect">
            <a:avLst/>
          </a:prstGeom>
          <a:noFill/>
          <a:ln w="857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-윤고딕310" panose="02030504000101010101" pitchFamily="18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E5780595-E10D-4158-AEDB-6A92A9D51889}"/>
              </a:ext>
            </a:extLst>
          </p:cNvPr>
          <p:cNvSpPr/>
          <p:nvPr/>
        </p:nvSpPr>
        <p:spPr>
          <a:xfrm>
            <a:off x="6958888" y="3640585"/>
            <a:ext cx="680058" cy="3995902"/>
          </a:xfrm>
          <a:prstGeom prst="rect">
            <a:avLst/>
          </a:prstGeom>
        </p:spPr>
        <p:txBody>
          <a:bodyPr vert="wordArtVert"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201520613 </a:t>
            </a:r>
            <a:r>
              <a:rPr lang="ko-KR" altLang="en-US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이단비</a:t>
            </a:r>
            <a:endParaRPr lang="en-US" altLang="ko-KR" dirty="0">
              <a:ln>
                <a:solidFill>
                  <a:schemeClr val="bg1">
                    <a:alpha val="1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algn="r">
              <a:lnSpc>
                <a:spcPct val="80000"/>
              </a:lnSpc>
            </a:pPr>
            <a:r>
              <a:rPr lang="en-US" altLang="ko-KR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201520621 </a:t>
            </a:r>
            <a:r>
              <a:rPr lang="ko-KR" altLang="en-US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심지수</a:t>
            </a:r>
            <a:endParaRPr lang="en-US" altLang="ko-KR" dirty="0">
              <a:ln>
                <a:solidFill>
                  <a:schemeClr val="bg1">
                    <a:alpha val="1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94" name="평행 사변형 193">
            <a:extLst>
              <a:ext uri="{FF2B5EF4-FFF2-40B4-BE49-F238E27FC236}">
                <a16:creationId xmlns:a16="http://schemas.microsoft.com/office/drawing/2014/main" id="{630495DC-D64B-4823-8369-C17F552CB72D}"/>
              </a:ext>
            </a:extLst>
          </p:cNvPr>
          <p:cNvSpPr/>
          <p:nvPr/>
        </p:nvSpPr>
        <p:spPr>
          <a:xfrm>
            <a:off x="16946192" y="9583005"/>
            <a:ext cx="4140000" cy="468000"/>
          </a:xfrm>
          <a:prstGeom prst="parallelogram">
            <a:avLst>
              <a:gd name="adj" fmla="val 29617"/>
            </a:avLst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3) Shear Wall </a:t>
            </a:r>
            <a:r>
              <a:rPr lang="ko-KR" altLang="en-US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제거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D5A9E6A-D137-4A30-A2CF-4A5EC82E0F89}"/>
              </a:ext>
            </a:extLst>
          </p:cNvPr>
          <p:cNvSpPr txBox="1"/>
          <p:nvPr/>
        </p:nvSpPr>
        <p:spPr>
          <a:xfrm>
            <a:off x="8768154" y="10253857"/>
            <a:ext cx="3932889" cy="2079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①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30% 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미만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x%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제거 </a:t>
            </a:r>
            <a:endParaRPr lang="en-US" altLang="ko-KR" sz="2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B0600000101010101" charset="-127"/>
              <a:ea typeface="-윤고딕310" panose="020B0600000101010101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		: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-x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점</a:t>
            </a:r>
          </a:p>
          <a:p>
            <a:pPr algn="just" fontAlgn="base">
              <a:lnSpc>
                <a:spcPct val="150000"/>
              </a:lnSpc>
            </a:pP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②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30% 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이상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x%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제거 </a:t>
            </a:r>
            <a:endParaRPr lang="en-US" altLang="ko-KR" sz="2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B0600000101010101" charset="-127"/>
              <a:ea typeface="-윤고딕310" panose="020B0600000101010101" charset="-127"/>
            </a:endParaRPr>
          </a:p>
          <a:p>
            <a:pPr algn="just" fontAlgn="base">
              <a:lnSpc>
                <a:spcPct val="150000"/>
              </a:lnSpc>
            </a:pP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		: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-1.5x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점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F5AB389-7B62-469C-82BC-12CCD81DD949}"/>
              </a:ext>
            </a:extLst>
          </p:cNvPr>
          <p:cNvGrpSpPr/>
          <p:nvPr/>
        </p:nvGrpSpPr>
        <p:grpSpPr>
          <a:xfrm>
            <a:off x="8261385" y="348961"/>
            <a:ext cx="21651075" cy="605096"/>
            <a:chOff x="13123763" y="492912"/>
            <a:chExt cx="21651075" cy="605096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9EB978-4FCE-482D-81D6-609D32E9D6CC}"/>
                </a:ext>
              </a:extLst>
            </p:cNvPr>
            <p:cNvSpPr txBox="1"/>
            <p:nvPr/>
          </p:nvSpPr>
          <p:spPr>
            <a:xfrm>
              <a:off x="14240687" y="492912"/>
              <a:ext cx="392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PROJECT</a:t>
              </a:r>
              <a:r>
                <a:rPr lang="ko-KR" altLang="en-US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 배경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4B9BE0B-9A6B-4CE9-B097-B6D2A52FEBBF}"/>
                </a:ext>
              </a:extLst>
            </p:cNvPr>
            <p:cNvGrpSpPr/>
            <p:nvPr/>
          </p:nvGrpSpPr>
          <p:grpSpPr>
            <a:xfrm>
              <a:off x="13123763" y="513231"/>
              <a:ext cx="21651075" cy="584777"/>
              <a:chOff x="13305748" y="513231"/>
              <a:chExt cx="21651075" cy="584777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70DC6EF9-6164-41B4-9873-9003BE421B12}"/>
                  </a:ext>
                </a:extLst>
              </p:cNvPr>
              <p:cNvGrpSpPr/>
              <p:nvPr/>
            </p:nvGrpSpPr>
            <p:grpSpPr>
              <a:xfrm>
                <a:off x="13305748" y="513231"/>
                <a:ext cx="1042151" cy="584775"/>
                <a:chOff x="12931371" y="357049"/>
                <a:chExt cx="1042151" cy="584775"/>
              </a:xfrm>
            </p:grpSpPr>
            <p:sp>
              <p:nvSpPr>
                <p:cNvPr id="53" name="평행 사변형 52">
                  <a:extLst>
                    <a:ext uri="{FF2B5EF4-FFF2-40B4-BE49-F238E27FC236}">
                      <a16:creationId xmlns:a16="http://schemas.microsoft.com/office/drawing/2014/main" id="{FDA93CBD-59F1-4356-9ED2-5E31249D1080}"/>
                    </a:ext>
                  </a:extLst>
                </p:cNvPr>
                <p:cNvSpPr/>
                <p:nvPr/>
              </p:nvSpPr>
              <p:spPr>
                <a:xfrm>
                  <a:off x="12931371" y="357049"/>
                  <a:ext cx="777751" cy="584775"/>
                </a:xfrm>
                <a:prstGeom prst="parallelogram">
                  <a:avLst>
                    <a:gd name="adj" fmla="val 46773"/>
                  </a:avLst>
                </a:prstGeom>
                <a:solidFill>
                  <a:schemeClr val="bg1">
                    <a:lumMod val="85000"/>
                    <a:alpha val="8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-윤고딕310" panose="02030504000101010101" pitchFamily="18" charset="-127"/>
                  </a:endParaRPr>
                </a:p>
              </p:txBody>
            </p:sp>
            <p:sp>
              <p:nvSpPr>
                <p:cNvPr id="54" name="평행 사변형 53">
                  <a:extLst>
                    <a:ext uri="{FF2B5EF4-FFF2-40B4-BE49-F238E27FC236}">
                      <a16:creationId xmlns:a16="http://schemas.microsoft.com/office/drawing/2014/main" id="{85E7670C-85C2-47CC-8A6E-463A078F5FCE}"/>
                    </a:ext>
                  </a:extLst>
                </p:cNvPr>
                <p:cNvSpPr/>
                <p:nvPr/>
              </p:nvSpPr>
              <p:spPr>
                <a:xfrm>
                  <a:off x="13195771" y="357049"/>
                  <a:ext cx="777751" cy="584775"/>
                </a:xfrm>
                <a:prstGeom prst="parallelogram">
                  <a:avLst>
                    <a:gd name="adj" fmla="val 46773"/>
                  </a:avLst>
                </a:prstGeom>
                <a:solidFill>
                  <a:schemeClr val="accent1">
                    <a:lumMod val="75000"/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1</a:t>
                  </a:r>
                  <a:endParaRPr lang="ko-KR" altLang="en-US" sz="2800" dirty="0"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</p:txBody>
            </p:sp>
          </p:grpSp>
          <p:sp>
            <p:nvSpPr>
              <p:cNvPr id="52" name="평행 사변형 51">
                <a:extLst>
                  <a:ext uri="{FF2B5EF4-FFF2-40B4-BE49-F238E27FC236}">
                    <a16:creationId xmlns:a16="http://schemas.microsoft.com/office/drawing/2014/main" id="{774FC23F-679E-46B1-B913-DE76C0DF2EE0}"/>
                  </a:ext>
                </a:extLst>
              </p:cNvPr>
              <p:cNvSpPr/>
              <p:nvPr/>
            </p:nvSpPr>
            <p:spPr>
              <a:xfrm>
                <a:off x="14076823" y="1054808"/>
                <a:ext cx="20880000" cy="43200"/>
              </a:xfrm>
              <a:prstGeom prst="parallelogram">
                <a:avLst/>
              </a:prstGeom>
              <a:solidFill>
                <a:schemeClr val="accent1">
                  <a:lumMod val="7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-윤고딕310" panose="02030504000101010101" pitchFamily="18" charset="-127"/>
                </a:endParaRPr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A2E221A-F237-4136-BE88-B902289DC45C}"/>
              </a:ext>
            </a:extLst>
          </p:cNvPr>
          <p:cNvGrpSpPr/>
          <p:nvPr/>
        </p:nvGrpSpPr>
        <p:grpSpPr>
          <a:xfrm>
            <a:off x="19856032" y="1956485"/>
            <a:ext cx="8624363" cy="2360798"/>
            <a:chOff x="3060953" y="2528819"/>
            <a:chExt cx="8624363" cy="236079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81D1EA2-C3B4-4DA3-A854-28E6C2F801A9}"/>
                </a:ext>
              </a:extLst>
            </p:cNvPr>
            <p:cNvGrpSpPr/>
            <p:nvPr/>
          </p:nvGrpSpPr>
          <p:grpSpPr>
            <a:xfrm>
              <a:off x="6249695" y="2704757"/>
              <a:ext cx="2111954" cy="2184860"/>
              <a:chOff x="6249695" y="2836961"/>
              <a:chExt cx="2111954" cy="2184860"/>
            </a:xfrm>
          </p:grpSpPr>
          <p:pic>
            <p:nvPicPr>
              <p:cNvPr id="44" name="그림 43" descr="텍스트이(가) 표시된 사진&#10;&#10;높은 신뢰도로 생성된 설명">
                <a:extLst>
                  <a:ext uri="{FF2B5EF4-FFF2-40B4-BE49-F238E27FC236}">
                    <a16:creationId xmlns:a16="http://schemas.microsoft.com/office/drawing/2014/main" id="{F9DC3584-7356-40C1-B149-83FB0CB9D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054" t="28123" b="48501"/>
              <a:stretch/>
            </p:blipFill>
            <p:spPr>
              <a:xfrm>
                <a:off x="6249695" y="3015472"/>
                <a:ext cx="2064255" cy="2006349"/>
              </a:xfrm>
              <a:prstGeom prst="rect">
                <a:avLst/>
              </a:prstGeom>
            </p:spPr>
          </p:pic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AECBD16B-5CC6-47C8-93CA-50D8D535426C}"/>
                  </a:ext>
                </a:extLst>
              </p:cNvPr>
              <p:cNvSpPr/>
              <p:nvPr/>
            </p:nvSpPr>
            <p:spPr>
              <a:xfrm>
                <a:off x="7580323" y="2836961"/>
                <a:ext cx="781326" cy="938978"/>
              </a:xfrm>
              <a:prstGeom prst="round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-윤고딕310" panose="02030504000101010101" pitchFamily="18" charset="-127"/>
                </a:endParaRPr>
              </a:p>
            </p:txBody>
          </p:sp>
        </p:grp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CA005093-5A4F-4429-8447-3CB85E29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8903" y="2528819"/>
              <a:ext cx="846487" cy="846487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2C4CF115-0976-425F-995B-DEB88F338FE3}"/>
                </a:ext>
              </a:extLst>
            </p:cNvPr>
            <p:cNvGrpSpPr/>
            <p:nvPr/>
          </p:nvGrpSpPr>
          <p:grpSpPr>
            <a:xfrm>
              <a:off x="3060953" y="2848153"/>
              <a:ext cx="2277855" cy="1803967"/>
              <a:chOff x="493336" y="1146990"/>
              <a:chExt cx="2866779" cy="2270370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4FD5BA6-B402-4E74-BA3A-C523B0B012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grayscl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  <a14:imgEffect>
                          <a14:colorTemperature colorTemp="4821"/>
                        </a14:imgEffect>
                        <a14:imgEffect>
                          <a14:saturation sat="34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611" t="50406" r="27060" b="34547"/>
              <a:stretch/>
            </p:blipFill>
            <p:spPr>
              <a:xfrm>
                <a:off x="493336" y="2234675"/>
                <a:ext cx="1479523" cy="1182685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962DFC4B-F0B7-4F98-AAE6-6ED2D72E6A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611" t="50406" r="27060" b="34547"/>
              <a:stretch/>
            </p:blipFill>
            <p:spPr>
              <a:xfrm>
                <a:off x="1880592" y="2234675"/>
                <a:ext cx="1479523" cy="1182685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13E874D9-F8BA-405F-B3AA-89BD415CCB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611" t="50406" r="27060" b="34547"/>
              <a:stretch/>
            </p:blipFill>
            <p:spPr>
              <a:xfrm>
                <a:off x="1139491" y="1146990"/>
                <a:ext cx="1479523" cy="1182685"/>
              </a:xfrm>
              <a:prstGeom prst="rect">
                <a:avLst/>
              </a:prstGeom>
            </p:spPr>
          </p:pic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6651281-6901-4583-9A93-49F1744C2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11" t="50406" r="27060" b="34547"/>
            <a:stretch/>
          </p:blipFill>
          <p:spPr>
            <a:xfrm>
              <a:off x="9682267" y="2949123"/>
              <a:ext cx="2003049" cy="1601175"/>
            </a:xfrm>
            <a:prstGeom prst="rect">
              <a:avLst/>
            </a:prstGeom>
          </p:spPr>
        </p:pic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A1550005-8503-487A-8CC6-2AE4EC201FD2}"/>
                </a:ext>
              </a:extLst>
            </p:cNvPr>
            <p:cNvSpPr/>
            <p:nvPr/>
          </p:nvSpPr>
          <p:spPr>
            <a:xfrm>
              <a:off x="8797547" y="3578152"/>
              <a:ext cx="781326" cy="521763"/>
            </a:xfrm>
            <a:prstGeom prst="rightArrow">
              <a:avLst>
                <a:gd name="adj1" fmla="val 40714"/>
                <a:gd name="adj2" fmla="val 602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-윤고딕310" panose="02030504000101010101" pitchFamily="18" charset="-127"/>
              </a:endParaRPr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C2645F50-A4D0-4EF4-A37F-89FAA5AC0771}"/>
                </a:ext>
              </a:extLst>
            </p:cNvPr>
            <p:cNvSpPr/>
            <p:nvPr/>
          </p:nvSpPr>
          <p:spPr>
            <a:xfrm>
              <a:off x="5318077" y="3578152"/>
              <a:ext cx="781326" cy="521763"/>
            </a:xfrm>
            <a:prstGeom prst="rightArrow">
              <a:avLst>
                <a:gd name="adj1" fmla="val 40714"/>
                <a:gd name="adj2" fmla="val 60231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-윤고딕310" panose="02030504000101010101" pitchFamily="18" charset="-127"/>
              </a:endParaRPr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7231150-BCAE-4225-B8C7-2FF088BEF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642" t="9580" r="8433" b="6504"/>
            <a:stretch/>
          </p:blipFill>
          <p:spPr>
            <a:xfrm>
              <a:off x="7011917" y="4103090"/>
              <a:ext cx="517606" cy="537370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0D91B579-8BA4-4F7E-894A-FFC5E054BA4C}"/>
              </a:ext>
            </a:extLst>
          </p:cNvPr>
          <p:cNvSpPr txBox="1"/>
          <p:nvPr/>
        </p:nvSpPr>
        <p:spPr>
          <a:xfrm>
            <a:off x="18859326" y="1214577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아이디어 도출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300C92-AF42-4BAC-BEA8-3C49CBB2B4AB}"/>
              </a:ext>
            </a:extLst>
          </p:cNvPr>
          <p:cNvSpPr txBox="1"/>
          <p:nvPr/>
        </p:nvSpPr>
        <p:spPr>
          <a:xfrm>
            <a:off x="18859326" y="4833126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아이디어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4430AD4-28E7-407D-B0A7-D6F636854DD3}"/>
              </a:ext>
            </a:extLst>
          </p:cNvPr>
          <p:cNvGrpSpPr/>
          <p:nvPr/>
        </p:nvGrpSpPr>
        <p:grpSpPr>
          <a:xfrm>
            <a:off x="9196599" y="2150233"/>
            <a:ext cx="4044168" cy="3092440"/>
            <a:chOff x="3127043" y="2353763"/>
            <a:chExt cx="4722548" cy="3060437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7F22FECA-0745-45D7-B6EF-AB3876368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69"/>
            <a:stretch/>
          </p:blipFill>
          <p:spPr>
            <a:xfrm>
              <a:off x="3127043" y="2353763"/>
              <a:ext cx="4722548" cy="279529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CF73407-D2C1-447F-A1C9-BFB1ABA48A2A}"/>
                </a:ext>
              </a:extLst>
            </p:cNvPr>
            <p:cNvSpPr txBox="1"/>
            <p:nvPr/>
          </p:nvSpPr>
          <p:spPr>
            <a:xfrm>
              <a:off x="5149515" y="5116969"/>
              <a:ext cx="2662990" cy="297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* </a:t>
              </a:r>
              <a:r>
                <a:rPr lang="ko-KR" altLang="en-US" sz="1200" dirty="0"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한국건설산업연구원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46FC427-03E0-4A26-AD22-E6E83E8339FC}"/>
              </a:ext>
            </a:extLst>
          </p:cNvPr>
          <p:cNvGrpSpPr/>
          <p:nvPr/>
        </p:nvGrpSpPr>
        <p:grpSpPr>
          <a:xfrm>
            <a:off x="13753041" y="2150233"/>
            <a:ext cx="4273837" cy="3092440"/>
            <a:chOff x="279133" y="996541"/>
            <a:chExt cx="6870115" cy="5162351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A86F8D68-000F-49FA-9A3F-3725C5B42A25}"/>
                </a:ext>
              </a:extLst>
            </p:cNvPr>
            <p:cNvGrpSpPr/>
            <p:nvPr/>
          </p:nvGrpSpPr>
          <p:grpSpPr>
            <a:xfrm>
              <a:off x="279133" y="996541"/>
              <a:ext cx="6870115" cy="5162351"/>
              <a:chOff x="209528" y="1212600"/>
              <a:chExt cx="6870115" cy="5162351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F2168F96-18DE-40A5-A99E-52192909A3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528" y="1212600"/>
                <a:ext cx="3593485" cy="5079818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4D09C7E1-7D39-418A-B8AE-41F11AE974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007"/>
              <a:stretch/>
            </p:blipFill>
            <p:spPr>
              <a:xfrm>
                <a:off x="209528" y="3428999"/>
                <a:ext cx="3486574" cy="2945951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F38C55D0-FCF9-46CF-8C84-ADDA619E1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6158" y="1295133"/>
                <a:ext cx="3593485" cy="5079818"/>
              </a:xfrm>
              <a:prstGeom prst="rect">
                <a:avLst/>
              </a:prstGeom>
            </p:spPr>
          </p:pic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8DC756-257D-45A0-8BBF-A91B97E2101A}"/>
                </a:ext>
              </a:extLst>
            </p:cNvPr>
            <p:cNvSpPr/>
            <p:nvPr/>
          </p:nvSpPr>
          <p:spPr>
            <a:xfrm>
              <a:off x="3903614" y="3429000"/>
              <a:ext cx="3000816" cy="1585762"/>
            </a:xfrm>
            <a:prstGeom prst="rect">
              <a:avLst/>
            </a:prstGeom>
            <a:noFill/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-윤고딕310" panose="0203050400010101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E04B7B3-C253-4B6A-95F5-4F067C0927C4}"/>
              </a:ext>
            </a:extLst>
          </p:cNvPr>
          <p:cNvGrpSpPr/>
          <p:nvPr/>
        </p:nvGrpSpPr>
        <p:grpSpPr>
          <a:xfrm>
            <a:off x="434365" y="16768941"/>
            <a:ext cx="15658123" cy="598938"/>
            <a:chOff x="731608" y="16947675"/>
            <a:chExt cx="15658123" cy="598938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4831E3C-D92F-407E-BC80-2BA05961BE21}"/>
                </a:ext>
              </a:extLst>
            </p:cNvPr>
            <p:cNvSpPr txBox="1"/>
            <p:nvPr/>
          </p:nvSpPr>
          <p:spPr>
            <a:xfrm>
              <a:off x="1848532" y="16947675"/>
              <a:ext cx="392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ko-KR" altLang="en-US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사례 적용 및 분석</a:t>
              </a:r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6570925B-2132-499F-B914-A7DC70A662F0}"/>
                </a:ext>
              </a:extLst>
            </p:cNvPr>
            <p:cNvGrpSpPr/>
            <p:nvPr/>
          </p:nvGrpSpPr>
          <p:grpSpPr>
            <a:xfrm>
              <a:off x="731608" y="16961838"/>
              <a:ext cx="1042151" cy="584775"/>
              <a:chOff x="12931371" y="357049"/>
              <a:chExt cx="1042151" cy="584775"/>
            </a:xfrm>
          </p:grpSpPr>
          <p:sp>
            <p:nvSpPr>
              <p:cNvPr id="125" name="평행 사변형 124">
                <a:extLst>
                  <a:ext uri="{FF2B5EF4-FFF2-40B4-BE49-F238E27FC236}">
                    <a16:creationId xmlns:a16="http://schemas.microsoft.com/office/drawing/2014/main" id="{2D558F78-270B-4B8A-9BE9-8B24866BF0E0}"/>
                  </a:ext>
                </a:extLst>
              </p:cNvPr>
              <p:cNvSpPr/>
              <p:nvPr/>
            </p:nvSpPr>
            <p:spPr>
              <a:xfrm>
                <a:off x="12931371" y="357049"/>
                <a:ext cx="777751" cy="584775"/>
              </a:xfrm>
              <a:prstGeom prst="parallelogram">
                <a:avLst>
                  <a:gd name="adj" fmla="val 46773"/>
                </a:avLst>
              </a:prstGeom>
              <a:solidFill>
                <a:schemeClr val="bg1">
                  <a:lumMod val="85000"/>
                  <a:alpha val="8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-윤고딕310" panose="02030504000101010101" pitchFamily="18" charset="-127"/>
                </a:endParaRPr>
              </a:p>
            </p:txBody>
          </p:sp>
          <p:sp>
            <p:nvSpPr>
              <p:cNvPr id="126" name="평행 사변형 125">
                <a:extLst>
                  <a:ext uri="{FF2B5EF4-FFF2-40B4-BE49-F238E27FC236}">
                    <a16:creationId xmlns:a16="http://schemas.microsoft.com/office/drawing/2014/main" id="{A98FD53B-B9B4-4D5F-9FF6-E98334D91D5B}"/>
                  </a:ext>
                </a:extLst>
              </p:cNvPr>
              <p:cNvSpPr/>
              <p:nvPr/>
            </p:nvSpPr>
            <p:spPr>
              <a:xfrm>
                <a:off x="13195771" y="357049"/>
                <a:ext cx="777751" cy="584775"/>
              </a:xfrm>
              <a:prstGeom prst="parallelogram">
                <a:avLst>
                  <a:gd name="adj" fmla="val 46773"/>
                </a:avLst>
              </a:prstGeom>
              <a:solidFill>
                <a:schemeClr val="accent1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4</a:t>
                </a:r>
                <a:endParaRPr lang="ko-KR" altLang="en-US" sz="2800" dirty="0"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sp>
          <p:nvSpPr>
            <p:cNvPr id="124" name="평행 사변형 123">
              <a:extLst>
                <a:ext uri="{FF2B5EF4-FFF2-40B4-BE49-F238E27FC236}">
                  <a16:creationId xmlns:a16="http://schemas.microsoft.com/office/drawing/2014/main" id="{43572C4B-515C-4C9E-831A-C9179C397F6F}"/>
                </a:ext>
              </a:extLst>
            </p:cNvPr>
            <p:cNvSpPr/>
            <p:nvPr/>
          </p:nvSpPr>
          <p:spPr>
            <a:xfrm>
              <a:off x="1483432" y="17499507"/>
              <a:ext cx="14906299" cy="46800"/>
            </a:xfrm>
            <a:prstGeom prst="parallelogram">
              <a:avLst/>
            </a:prstGeom>
            <a:solidFill>
              <a:schemeClr val="accent1">
                <a:lumMod val="7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-윤고딕310" panose="02030504000101010101" pitchFamily="18" charset="-127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3C0EC292-87AB-4E48-A554-6BF5BFB1E615}"/>
              </a:ext>
            </a:extLst>
          </p:cNvPr>
          <p:cNvGrpSpPr/>
          <p:nvPr/>
        </p:nvGrpSpPr>
        <p:grpSpPr>
          <a:xfrm>
            <a:off x="16643897" y="16764706"/>
            <a:ext cx="13237616" cy="609594"/>
            <a:chOff x="13123763" y="492912"/>
            <a:chExt cx="13237616" cy="60959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C4A151B-06CB-4513-AC01-E54B4A994816}"/>
                </a:ext>
              </a:extLst>
            </p:cNvPr>
            <p:cNvSpPr txBox="1"/>
            <p:nvPr/>
          </p:nvSpPr>
          <p:spPr>
            <a:xfrm>
              <a:off x="14240686" y="492912"/>
              <a:ext cx="1094903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ko-KR" altLang="en-US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구조 해석 프로그램 </a:t>
              </a:r>
              <a:r>
                <a:rPr lang="en-US" altLang="ko-KR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(MIDAS) </a:t>
              </a:r>
              <a:r>
                <a:rPr lang="ko-KR" altLang="en-US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을 통한 점수화 체계 검증</a:t>
              </a:r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5946A668-67D8-43AA-9DD0-F91831AB93CA}"/>
                </a:ext>
              </a:extLst>
            </p:cNvPr>
            <p:cNvGrpSpPr/>
            <p:nvPr/>
          </p:nvGrpSpPr>
          <p:grpSpPr>
            <a:xfrm>
              <a:off x="13123763" y="513231"/>
              <a:ext cx="13237616" cy="589275"/>
              <a:chOff x="13305748" y="513231"/>
              <a:chExt cx="13237616" cy="589275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A02E826D-6AE1-4B68-8799-6181853876FE}"/>
                  </a:ext>
                </a:extLst>
              </p:cNvPr>
              <p:cNvGrpSpPr/>
              <p:nvPr/>
            </p:nvGrpSpPr>
            <p:grpSpPr>
              <a:xfrm>
                <a:off x="13305748" y="513231"/>
                <a:ext cx="1042151" cy="584775"/>
                <a:chOff x="12931371" y="357049"/>
                <a:chExt cx="1042151" cy="584775"/>
              </a:xfrm>
            </p:grpSpPr>
            <p:sp>
              <p:nvSpPr>
                <p:cNvPr id="132" name="평행 사변형 131">
                  <a:extLst>
                    <a:ext uri="{FF2B5EF4-FFF2-40B4-BE49-F238E27FC236}">
                      <a16:creationId xmlns:a16="http://schemas.microsoft.com/office/drawing/2014/main" id="{01B9825E-7103-4B8A-BF39-97B2B4A7446F}"/>
                    </a:ext>
                  </a:extLst>
                </p:cNvPr>
                <p:cNvSpPr/>
                <p:nvPr/>
              </p:nvSpPr>
              <p:spPr>
                <a:xfrm>
                  <a:off x="12931371" y="357049"/>
                  <a:ext cx="777751" cy="584775"/>
                </a:xfrm>
                <a:prstGeom prst="parallelogram">
                  <a:avLst>
                    <a:gd name="adj" fmla="val 46773"/>
                  </a:avLst>
                </a:prstGeom>
                <a:solidFill>
                  <a:schemeClr val="bg1">
                    <a:lumMod val="85000"/>
                    <a:alpha val="8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-윤고딕310" panose="02030504000101010101" pitchFamily="18" charset="-127"/>
                  </a:endParaRPr>
                </a:p>
              </p:txBody>
            </p:sp>
            <p:sp>
              <p:nvSpPr>
                <p:cNvPr id="133" name="평행 사변형 132">
                  <a:extLst>
                    <a:ext uri="{FF2B5EF4-FFF2-40B4-BE49-F238E27FC236}">
                      <a16:creationId xmlns:a16="http://schemas.microsoft.com/office/drawing/2014/main" id="{257783B9-9FD1-4B53-8A16-D3B297313E46}"/>
                    </a:ext>
                  </a:extLst>
                </p:cNvPr>
                <p:cNvSpPr/>
                <p:nvPr/>
              </p:nvSpPr>
              <p:spPr>
                <a:xfrm>
                  <a:off x="13195771" y="357049"/>
                  <a:ext cx="777751" cy="584775"/>
                </a:xfrm>
                <a:prstGeom prst="parallelogram">
                  <a:avLst>
                    <a:gd name="adj" fmla="val 46773"/>
                  </a:avLst>
                </a:prstGeom>
                <a:solidFill>
                  <a:schemeClr val="accent1">
                    <a:lumMod val="75000"/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5</a:t>
                  </a:r>
                  <a:endParaRPr lang="ko-KR" altLang="en-US" sz="2800" dirty="0"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</p:txBody>
            </p:sp>
          </p:grpSp>
          <p:sp>
            <p:nvSpPr>
              <p:cNvPr id="131" name="평행 사변형 130">
                <a:extLst>
                  <a:ext uri="{FF2B5EF4-FFF2-40B4-BE49-F238E27FC236}">
                    <a16:creationId xmlns:a16="http://schemas.microsoft.com/office/drawing/2014/main" id="{AD179C6F-BA09-4F02-B853-A76FA68ACDEC}"/>
                  </a:ext>
                </a:extLst>
              </p:cNvPr>
              <p:cNvSpPr/>
              <p:nvPr/>
            </p:nvSpPr>
            <p:spPr>
              <a:xfrm>
                <a:off x="14064175" y="1056787"/>
                <a:ext cx="12479189" cy="45719"/>
              </a:xfrm>
              <a:prstGeom prst="parallelogram">
                <a:avLst/>
              </a:prstGeom>
              <a:solidFill>
                <a:schemeClr val="accent1">
                  <a:lumMod val="7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-윤고딕310" panose="02030504000101010101" pitchFamily="18" charset="-127"/>
                </a:endParaRPr>
              </a:p>
            </p:txBody>
          </p: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18D69A5C-43D0-4A4C-BFB6-495CEB1FCDF7}"/>
              </a:ext>
            </a:extLst>
          </p:cNvPr>
          <p:cNvGrpSpPr/>
          <p:nvPr/>
        </p:nvGrpSpPr>
        <p:grpSpPr>
          <a:xfrm>
            <a:off x="16643897" y="31385570"/>
            <a:ext cx="13243913" cy="605095"/>
            <a:chOff x="13123763" y="492912"/>
            <a:chExt cx="13243913" cy="605095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3683CD9-B3F8-4C12-840A-718B19F5459A}"/>
                </a:ext>
              </a:extLst>
            </p:cNvPr>
            <p:cNvSpPr txBox="1"/>
            <p:nvPr/>
          </p:nvSpPr>
          <p:spPr>
            <a:xfrm>
              <a:off x="14240687" y="492912"/>
              <a:ext cx="392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CODING</a:t>
              </a:r>
              <a:endPara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83B47CF9-912C-4CDB-8668-32FDF1662FE3}"/>
                </a:ext>
              </a:extLst>
            </p:cNvPr>
            <p:cNvGrpSpPr/>
            <p:nvPr/>
          </p:nvGrpSpPr>
          <p:grpSpPr>
            <a:xfrm>
              <a:off x="13123763" y="513231"/>
              <a:ext cx="13243913" cy="584776"/>
              <a:chOff x="13305748" y="513231"/>
              <a:chExt cx="13243913" cy="584776"/>
            </a:xfrm>
          </p:grpSpPr>
          <p:grpSp>
            <p:nvGrpSpPr>
              <p:cNvPr id="137" name="그룹 136">
                <a:extLst>
                  <a:ext uri="{FF2B5EF4-FFF2-40B4-BE49-F238E27FC236}">
                    <a16:creationId xmlns:a16="http://schemas.microsoft.com/office/drawing/2014/main" id="{FE40C105-33B9-41D7-B62D-3DDF0EE6030B}"/>
                  </a:ext>
                </a:extLst>
              </p:cNvPr>
              <p:cNvGrpSpPr/>
              <p:nvPr/>
            </p:nvGrpSpPr>
            <p:grpSpPr>
              <a:xfrm>
                <a:off x="13305748" y="513231"/>
                <a:ext cx="1042151" cy="584775"/>
                <a:chOff x="12931371" y="357049"/>
                <a:chExt cx="1042151" cy="584775"/>
              </a:xfrm>
            </p:grpSpPr>
            <p:sp>
              <p:nvSpPr>
                <p:cNvPr id="139" name="평행 사변형 138">
                  <a:extLst>
                    <a:ext uri="{FF2B5EF4-FFF2-40B4-BE49-F238E27FC236}">
                      <a16:creationId xmlns:a16="http://schemas.microsoft.com/office/drawing/2014/main" id="{2AB61689-6ADD-4B37-B682-57E04E415416}"/>
                    </a:ext>
                  </a:extLst>
                </p:cNvPr>
                <p:cNvSpPr/>
                <p:nvPr/>
              </p:nvSpPr>
              <p:spPr>
                <a:xfrm>
                  <a:off x="12931371" y="357049"/>
                  <a:ext cx="777751" cy="584775"/>
                </a:xfrm>
                <a:prstGeom prst="parallelogram">
                  <a:avLst>
                    <a:gd name="adj" fmla="val 46773"/>
                  </a:avLst>
                </a:prstGeom>
                <a:solidFill>
                  <a:schemeClr val="bg1">
                    <a:lumMod val="85000"/>
                    <a:alpha val="8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-윤고딕310" panose="02030504000101010101" pitchFamily="18" charset="-127"/>
                  </a:endParaRPr>
                </a:p>
              </p:txBody>
            </p:sp>
            <p:sp>
              <p:nvSpPr>
                <p:cNvPr id="140" name="평행 사변형 139">
                  <a:extLst>
                    <a:ext uri="{FF2B5EF4-FFF2-40B4-BE49-F238E27FC236}">
                      <a16:creationId xmlns:a16="http://schemas.microsoft.com/office/drawing/2014/main" id="{143B57FC-A32C-4D03-93C1-026D95A0D3CF}"/>
                    </a:ext>
                  </a:extLst>
                </p:cNvPr>
                <p:cNvSpPr/>
                <p:nvPr/>
              </p:nvSpPr>
              <p:spPr>
                <a:xfrm>
                  <a:off x="13195771" y="357049"/>
                  <a:ext cx="777751" cy="584775"/>
                </a:xfrm>
                <a:prstGeom prst="parallelogram">
                  <a:avLst>
                    <a:gd name="adj" fmla="val 46773"/>
                  </a:avLst>
                </a:prstGeom>
                <a:solidFill>
                  <a:schemeClr val="accent1">
                    <a:lumMod val="75000"/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6</a:t>
                  </a:r>
                  <a:endParaRPr lang="ko-KR" altLang="en-US" sz="2800" dirty="0"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</p:txBody>
            </p:sp>
          </p:grpSp>
          <p:sp>
            <p:nvSpPr>
              <p:cNvPr id="138" name="평행 사변형 137">
                <a:extLst>
                  <a:ext uri="{FF2B5EF4-FFF2-40B4-BE49-F238E27FC236}">
                    <a16:creationId xmlns:a16="http://schemas.microsoft.com/office/drawing/2014/main" id="{F497D547-D12A-45D2-A5CB-F9FDB9A19411}"/>
                  </a:ext>
                </a:extLst>
              </p:cNvPr>
              <p:cNvSpPr/>
              <p:nvPr/>
            </p:nvSpPr>
            <p:spPr>
              <a:xfrm>
                <a:off x="14070473" y="1051207"/>
                <a:ext cx="12479188" cy="46800"/>
              </a:xfrm>
              <a:prstGeom prst="parallelogram">
                <a:avLst/>
              </a:prstGeom>
              <a:solidFill>
                <a:schemeClr val="accent1">
                  <a:lumMod val="7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-윤고딕310" panose="02030504000101010101" pitchFamily="18" charset="-127"/>
                </a:endParaRPr>
              </a:p>
            </p:txBody>
          </p:sp>
        </p:grp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7CE7F301-35A1-4992-9FA1-1EE38E45A538}"/>
              </a:ext>
            </a:extLst>
          </p:cNvPr>
          <p:cNvSpPr txBox="1"/>
          <p:nvPr/>
        </p:nvSpPr>
        <p:spPr>
          <a:xfrm>
            <a:off x="924321" y="9184571"/>
            <a:ext cx="6271342" cy="664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세대 당 벽체 </a:t>
            </a:r>
            <a:r>
              <a:rPr lang="ko-KR" altLang="en-US" sz="2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제거량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2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추가량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Shear Wall 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제거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한 벽체 당 연속제거율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두께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arenR"/>
            </a:pP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장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·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단축의 비 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강</a:t>
            </a:r>
            <a:r>
              <a:rPr lang="ko-KR" altLang="en-US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〮 </a:t>
            </a:r>
            <a:r>
              <a:rPr lang="ko-KR" altLang="en-US" sz="2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약축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방향 </a:t>
            </a:r>
            <a:r>
              <a:rPr lang="ko-KR" altLang="en-US" sz="2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제거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세대</a:t>
            </a:r>
            <a:r>
              <a: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간 </a:t>
            </a:r>
            <a:r>
              <a:rPr lang="ko-KR" altLang="en-US" sz="24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제거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보강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7C1620DB-B1CA-4995-BE73-8B195791B27E}"/>
              </a:ext>
            </a:extLst>
          </p:cNvPr>
          <p:cNvSpPr txBox="1"/>
          <p:nvPr/>
        </p:nvSpPr>
        <p:spPr>
          <a:xfrm>
            <a:off x="17054281" y="23494984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결과 분석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79155EB-769E-4457-9B17-D387B97AF785}"/>
              </a:ext>
            </a:extLst>
          </p:cNvPr>
          <p:cNvSpPr txBox="1"/>
          <p:nvPr/>
        </p:nvSpPr>
        <p:spPr>
          <a:xfrm>
            <a:off x="10561277" y="33800037"/>
            <a:ext cx="5546715" cy="321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특징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arenR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TRY 01    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리모델링 확정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설게안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arenR" startAt="2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TRY 02    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강축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방향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개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100%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제거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arenR" startAt="3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TRY 03    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강축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방향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1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개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100%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		    Shear Wall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일부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제거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BD2F482-07C4-4B02-9149-1E3E40EAAE35}"/>
                  </a:ext>
                </a:extLst>
              </p:cNvPr>
              <p:cNvSpPr txBox="1"/>
              <p:nvPr/>
            </p:nvSpPr>
            <p:spPr>
              <a:xfrm>
                <a:off x="12842011" y="10096100"/>
                <a:ext cx="3818405" cy="2514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ko-KR" sz="28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ea typeface="-윤고딕310" panose="020B0600000101010101" charset="-127"/>
                  </a:rPr>
                  <a:t>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𝑎𝑑𝑑𝑤𝑎𝑙𝑙</m:t>
                        </m:r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−(</m:t>
                        </m:r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𝐴</m:t>
                        </m:r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−</m:t>
                        </m:r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𝐵</m:t>
                        </m:r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)</m:t>
                        </m:r>
                      </m:num>
                      <m:den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𝐴</m:t>
                        </m:r>
                      </m:den>
                    </m:f>
                  </m:oMath>
                </a14:m>
                <a:endParaRPr lang="en-US" altLang="ko-KR" sz="1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B0600000101010101" charset="-127"/>
                  <a:ea typeface="-윤고딕310" panose="020B0600000101010101" charset="-127"/>
                </a:endParaRP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A : 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리모델링 전 </a:t>
                </a:r>
                <a:r>
                  <a:rPr lang="ko-KR" altLang="en-US" sz="2200" dirty="0" err="1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내력벽량</a:t>
                </a:r>
                <a:endParaRPr lang="ko-KR" altLang="en-US" sz="2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B0600000101010101" charset="-127"/>
                  <a:ea typeface="-윤고딕310" panose="020B0600000101010101" charset="-127"/>
                </a:endParaRP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B : 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리모델링 후 </a:t>
                </a:r>
                <a:r>
                  <a:rPr lang="ko-KR" altLang="en-US" sz="2200" dirty="0" err="1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내력벽량</a:t>
                </a:r>
                <a:endParaRPr lang="ko-KR" altLang="en-US" sz="2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B0600000101010101" charset="-127"/>
                  <a:ea typeface="-윤고딕310" panose="020B0600000101010101" charset="-127"/>
                </a:endParaRP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2200" dirty="0" err="1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add_Wall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 : 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추가되는 </a:t>
                </a:r>
                <a:r>
                  <a:rPr lang="ko-KR" altLang="en-US" sz="2200" dirty="0" err="1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내력벽량</a:t>
                </a:r>
                <a:endParaRPr lang="ko-KR" altLang="en-US" sz="2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B0600000101010101" charset="-127"/>
                  <a:ea typeface="-윤고딕310" panose="020B0600000101010101" charset="-127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BD2F482-07C4-4B02-9149-1E3E40EAA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011" y="10096100"/>
                <a:ext cx="3818405" cy="251479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12814E79-5A28-49E4-B1A8-50F077562B64}"/>
              </a:ext>
            </a:extLst>
          </p:cNvPr>
          <p:cNvSpPr txBox="1"/>
          <p:nvPr/>
        </p:nvSpPr>
        <p:spPr>
          <a:xfrm>
            <a:off x="17096561" y="10248083"/>
            <a:ext cx="3982342" cy="2079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fontAlgn="base">
              <a:lnSpc>
                <a:spcPct val="150000"/>
              </a:lnSpc>
              <a:defRPr sz="120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defRPr>
            </a:lvl1pPr>
          </a:lstStyle>
          <a:p>
            <a:pPr algn="just"/>
            <a:r>
              <a:rPr lang="ko-KR" altLang="en-US" sz="2200" dirty="0"/>
              <a:t>① </a:t>
            </a:r>
            <a:r>
              <a:rPr lang="en-US" altLang="ko-KR" sz="2200" dirty="0"/>
              <a:t>E/V</a:t>
            </a:r>
            <a:r>
              <a:rPr lang="ko-KR" altLang="en-US" sz="2200" dirty="0"/>
              <a:t>샤프트</a:t>
            </a:r>
            <a:r>
              <a:rPr lang="en-US" altLang="ko-KR" sz="2200" dirty="0"/>
              <a:t>, </a:t>
            </a:r>
            <a:r>
              <a:rPr lang="ko-KR" altLang="en-US" sz="2200" dirty="0" err="1"/>
              <a:t>계단실</a:t>
            </a:r>
            <a:r>
              <a:rPr lang="ko-KR" altLang="en-US" sz="2200" dirty="0"/>
              <a:t> 벽</a:t>
            </a:r>
            <a:endParaRPr lang="en-US" altLang="ko-KR" sz="2200" dirty="0"/>
          </a:p>
          <a:p>
            <a:pPr algn="just"/>
            <a:r>
              <a:rPr lang="ko-KR" altLang="en-US" sz="2200" dirty="0"/>
              <a:t>② 건물의 외벽 </a:t>
            </a:r>
            <a:r>
              <a:rPr lang="en-US" altLang="ko-KR" sz="1800" dirty="0"/>
              <a:t>(</a:t>
            </a:r>
            <a:r>
              <a:rPr lang="ko-KR" altLang="en-US" sz="1800" dirty="0"/>
              <a:t>개구부가 없는 측벽</a:t>
            </a:r>
            <a:r>
              <a:rPr lang="en-US" altLang="ko-KR" sz="1800" dirty="0"/>
              <a:t>)</a:t>
            </a:r>
          </a:p>
          <a:p>
            <a:pPr algn="just"/>
            <a:r>
              <a:rPr lang="en-US" altLang="ko-KR" sz="2200" dirty="0"/>
              <a:t>: </a:t>
            </a:r>
            <a:r>
              <a:rPr lang="ko-KR" altLang="en-US" sz="2200" dirty="0"/>
              <a:t>해당하는 내력벽을 제거할 때 마다</a:t>
            </a:r>
            <a:r>
              <a:rPr lang="en-US" altLang="ko-KR" sz="2200" dirty="0"/>
              <a:t> </a:t>
            </a:r>
            <a:r>
              <a:rPr lang="ko-KR" altLang="en-US" sz="2200" dirty="0"/>
              <a:t>각각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</a:rPr>
              <a:t>-10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</a:rPr>
              <a:t>점 </a:t>
            </a:r>
            <a:r>
              <a:rPr lang="ko-KR" altLang="en-US" sz="2200" dirty="0"/>
              <a:t>씩 감점</a:t>
            </a:r>
            <a:endParaRPr lang="en-US" altLang="ko-KR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FCD9FC2-E69C-4441-8076-E7B16CD15AC8}"/>
                  </a:ext>
                </a:extLst>
              </p:cNvPr>
              <p:cNvSpPr txBox="1"/>
              <p:nvPr/>
            </p:nvSpPr>
            <p:spPr>
              <a:xfrm>
                <a:off x="21559016" y="10103470"/>
                <a:ext cx="3899406" cy="2573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en-US" altLang="ko-KR" sz="28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ea typeface="-윤고딕310" panose="020B0600000101010101" charset="-127"/>
                  </a:rPr>
                  <a:t>x =</a:t>
                </a:r>
                <a:r>
                  <a:rPr lang="el-GR" altLang="ko-KR" sz="28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2800" i="1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f>
                      <m:fPr>
                        <m:ctrlPr>
                          <a:rPr lang="en-US" altLang="ko-KR" sz="2800" i="1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𝐷𝐸𝑙</m:t>
                        </m:r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_</m:t>
                        </m:r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𝑊𝑎𝑙𝑙</m:t>
                        </m:r>
                      </m:num>
                      <m:den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𝐿𝑜𝑛𝑔</m:t>
                        </m:r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_</m:t>
                        </m:r>
                        <m:r>
                          <a:rPr lang="en-US" altLang="ko-KR" sz="2800" b="0" i="1" smtClean="0">
                            <a:ln>
                              <a:solidFill>
                                <a:schemeClr val="tx1">
                                  <a:alpha val="50000"/>
                                </a:schemeClr>
                              </a:solidFill>
                            </a:ln>
                            <a:latin typeface="Cambria Math" panose="02040503050406030204" pitchFamily="18" charset="0"/>
                            <a:ea typeface="-윤고딕310" panose="020B0600000101010101" charset="-127"/>
                          </a:rPr>
                          <m:t>𝑊𝑎𝑙𝑙</m:t>
                        </m:r>
                      </m:den>
                    </m:f>
                    <m:r>
                      <a:rPr lang="en-US" altLang="ko-KR" sz="2800" i="1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ko-KR" altLang="en-US" sz="2800" i="1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ko-KR" sz="2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200" dirty="0" err="1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Del_Wall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: 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제거된 벽체의 길이 </a:t>
                </a:r>
              </a:p>
              <a:p>
                <a:pPr algn="just" fontAlgn="base">
                  <a:lnSpc>
                    <a:spcPct val="150000"/>
                  </a:lnSpc>
                </a:pPr>
                <a:r>
                  <a:rPr lang="en-US" altLang="ko-KR" sz="2200" dirty="0" err="1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Long_wall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: 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전단벽의 길이</a:t>
                </a:r>
                <a:endParaRPr lang="en-US" altLang="ko-KR" sz="2200" i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pPr algn="just" fontAlgn="base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2200" i="1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-윤고딕310" panose="020B0600000101010101" charset="-127"/>
                      </a:rPr>
                      <m:t>𝛼</m:t>
                    </m:r>
                    <m:r>
                      <a:rPr lang="en-US" altLang="ko-KR" sz="2200" b="0" i="1" smtClean="0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-윤고딕310" panose="020B0600000101010101" charset="-127"/>
                      </a:rPr>
                      <m:t> </m:t>
                    </m:r>
                  </m:oMath>
                </a14:m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: 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보정계수</a:t>
                </a:r>
                <a:endParaRPr lang="en-US" altLang="ko-KR" sz="2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8FCD9FC2-E69C-4441-8076-E7B16CD15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9016" y="10103470"/>
                <a:ext cx="3899406" cy="257359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30DCD39-B1DD-4A0E-96E2-E3316C29578A}"/>
                  </a:ext>
                </a:extLst>
              </p:cNvPr>
              <p:cNvSpPr txBox="1"/>
              <p:nvPr/>
            </p:nvSpPr>
            <p:spPr>
              <a:xfrm>
                <a:off x="25681467" y="10256366"/>
                <a:ext cx="4308289" cy="2584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① 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THK200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미만 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: 0.5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② 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THK200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이상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~250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미만 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: 1.0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③ 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THK250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이상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~300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미만 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: 1.5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④ 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THK300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이상 </a:t>
                </a: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B0600000101010101" charset="-127"/>
                    <a:ea typeface="-윤고딕310" panose="020B0600000101010101" charset="-127"/>
                  </a:rPr>
                  <a:t>: 2.0 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2200" dirty="0">
                    <a:ln>
                      <a:solidFill>
                        <a:srgbClr val="FF0000">
                          <a:alpha val="50000"/>
                        </a:srgbClr>
                      </a:solidFill>
                    </a:ln>
                    <a:solidFill>
                      <a:srgbClr val="FF0000"/>
                    </a:solidFill>
                    <a:ea typeface="-윤고딕310" panose="020B0600000101010101" charset="-127"/>
                  </a:rPr>
                  <a:t>x = </a:t>
                </a:r>
                <a:r>
                  <a:rPr lang="ko-KR" altLang="en-US" sz="2200" dirty="0">
                    <a:ln>
                      <a:solidFill>
                        <a:srgbClr val="FF0000">
                          <a:alpha val="50000"/>
                        </a:srgbClr>
                      </a:solidFill>
                    </a:ln>
                    <a:solidFill>
                      <a:srgbClr val="FF0000"/>
                    </a:solidFill>
                    <a:latin typeface="-윤고딕310" panose="020B0600000101010101" charset="-127"/>
                    <a:ea typeface="-윤고딕310" panose="020B0600000101010101" charset="-127"/>
                  </a:rPr>
                  <a:t>해당하는 두께</a:t>
                </a:r>
                <a14:m>
                  <m:oMath xmlns:m="http://schemas.openxmlformats.org/officeDocument/2006/math">
                    <m:r>
                      <a:rPr lang="en-US" altLang="ko-KR" sz="2200" b="0" i="0" dirty="0" smtClean="0">
                        <a:ln>
                          <a:solidFill>
                            <a:srgbClr val="FF0000">
                              <a:alpha val="50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-윤고딕310" panose="020B0600000101010101" charset="-127"/>
                      </a:rPr>
                      <m:t> </m:t>
                    </m:r>
                    <m:r>
                      <m:rPr>
                        <m:nor/>
                      </m:rPr>
                      <a:rPr lang="ko-KR" altLang="en-US" sz="2200" dirty="0">
                        <a:ln>
                          <a:solidFill>
                            <a:srgbClr val="FF0000">
                              <a:alpha val="50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-윤고딕310" panose="020B0600000101010101" charset="-127"/>
                        <a:ea typeface="-윤고딕310" panose="020B0600000101010101" charset="-127"/>
                      </a:rPr>
                      <m:t>보정계수</m:t>
                    </m:r>
                    <m:r>
                      <a:rPr lang="en-US" altLang="ko-KR" sz="2200" i="1" smtClean="0">
                        <a:ln>
                          <a:solidFill>
                            <a:srgbClr val="FF0000">
                              <a:alpha val="50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200" b="0" i="1" smtClean="0">
                        <a:ln>
                          <a:solidFill>
                            <a:srgbClr val="FF0000">
                              <a:alpha val="5000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200" dirty="0">
                    <a:ln>
                      <a:solidFill>
                        <a:srgbClr val="FF0000">
                          <a:alpha val="50000"/>
                        </a:srgbClr>
                      </a:solidFill>
                    </a:ln>
                    <a:solidFill>
                      <a:srgbClr val="FF0000"/>
                    </a:solidFill>
                    <a:latin typeface="-윤고딕310" panose="020B0600000101010101" charset="-127"/>
                    <a:ea typeface="-윤고딕310" panose="020B0600000101010101" charset="-127"/>
                  </a:rPr>
                  <a:t>길이</a:t>
                </a: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30DCD39-B1DD-4A0E-96E2-E3316C295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1467" y="10256366"/>
                <a:ext cx="4308289" cy="258474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9726B98-9E0C-4D4A-B11C-7F75181625C4}"/>
                  </a:ext>
                </a:extLst>
              </p:cNvPr>
              <p:cNvSpPr txBox="1"/>
              <p:nvPr/>
            </p:nvSpPr>
            <p:spPr>
              <a:xfrm>
                <a:off x="8766338" y="13586778"/>
                <a:ext cx="3258571" cy="3144130"/>
              </a:xfrm>
              <a:prstGeom prst="rect">
                <a:avLst/>
              </a:prstGeom>
              <a:noFill/>
            </p:spPr>
            <p:txBody>
              <a:bodyPr wrap="none" lIns="90000" rtlCol="0">
                <a:noAutofit/>
              </a:bodyPr>
              <a:lstStyle/>
              <a:p>
                <a:pPr fontAlgn="base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000" i="1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10" panose="020B0600000101010101" charset="-127"/>
                        </a:rPr>
                        <m:t>𝑥</m:t>
                      </m:r>
                      <m:r>
                        <a:rPr lang="en-US" altLang="ko-KR" sz="2000" i="1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10" panose="020B0600000101010101" charset="-127"/>
                        </a:rPr>
                        <m:t>=</m:t>
                      </m:r>
                      <m:r>
                        <a:rPr lang="en-US" altLang="ko-KR" sz="2400" i="1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10" panose="020B0600000101010101" charset="-127"/>
                        </a:rPr>
                        <m:t>(</m:t>
                      </m:r>
                      <m:f>
                        <m:fPr>
                          <m:ctrlPr>
                            <a:rPr lang="en-US" altLang="ko-KR" sz="2400" i="1">
                              <a:ln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10" panose="020B0600000101010101" charset="-127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ln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10" panose="020B0600000101010101" charset="-127"/>
                            </a:rPr>
                            <m:t>𝑏</m:t>
                          </m:r>
                        </m:num>
                        <m:den>
                          <m:r>
                            <a:rPr lang="en-US" altLang="ko-KR" sz="2400" i="1">
                              <a:ln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10" panose="020B0600000101010101" charset="-127"/>
                            </a:rPr>
                            <m:t>2</m:t>
                          </m:r>
                          <m:r>
                            <a:rPr lang="en-US" altLang="ko-KR" sz="2400" i="1">
                              <a:ln>
                                <a:solidFill>
                                  <a:schemeClr val="tx1">
                                    <a:alpha val="50000"/>
                                  </a:schemeClr>
                                </a:solidFill>
                              </a:ln>
                              <a:latin typeface="Cambria Math" panose="02040503050406030204" pitchFamily="18" charset="0"/>
                              <a:ea typeface="-윤고딕310" panose="020B0600000101010101" charset="-127"/>
                            </a:rPr>
                            <m:t>𝑎</m:t>
                          </m:r>
                        </m:den>
                      </m:f>
                      <m:r>
                        <a:rPr lang="en-US" altLang="ko-KR" sz="2400" i="1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10" panose="020B0600000101010101" charset="-127"/>
                        </a:rPr>
                        <m:t>−1)×</m:t>
                      </m:r>
                      <m:r>
                        <a:rPr lang="ko-KR" altLang="en-US" sz="2400" i="1">
                          <a:ln>
                            <a:solidFill>
                              <a:schemeClr val="tx1">
                                <a:alpha val="50000"/>
                              </a:schemeClr>
                            </a:solidFill>
                          </a:ln>
                          <a:latin typeface="Cambria Math" panose="02040503050406030204" pitchFamily="18" charset="0"/>
                          <a:ea typeface="-윤고딕310" panose="020B0600000101010101" charset="-127"/>
                        </a:rPr>
                        <m:t>𝛼</m:t>
                      </m:r>
                    </m:oMath>
                  </m:oMathPara>
                </a14:m>
                <a:endParaRPr lang="en-US" altLang="ko-KR" sz="20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pPr fontAlgn="base">
                  <a:lnSpc>
                    <a:spcPct val="150000"/>
                  </a:lnSpc>
                </a:pPr>
                <a:endParaRPr lang="ko-KR" altLang="en-US" sz="6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a : 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단축의 길이</a:t>
                </a:r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b : </a:t>
                </a:r>
                <a:r>
                  <a:rPr lang="ko-KR" altLang="en-US" sz="2200" dirty="0" err="1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장축의</a:t>
                </a:r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 길이</a:t>
                </a:r>
                <a:endParaRPr lang="en-US" altLang="ko-KR" sz="2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pPr fontAlgn="base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2200" i="1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-윤고딕310" panose="020B0600000101010101" charset="-127"/>
                      </a:rPr>
                      <m:t>𝛼</m:t>
                    </m:r>
                    <m:r>
                      <a:rPr lang="en-US" altLang="ko-KR" sz="2200" i="1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-윤고딕310" panose="020B0600000101010101" charset="-127"/>
                      </a:rPr>
                      <m:t> : </m:t>
                    </m:r>
                    <m:r>
                      <a:rPr lang="ko-KR" altLang="en-US" sz="2200" i="1">
                        <a:ln>
                          <a:solidFill>
                            <a:schemeClr val="tx1">
                              <a:alpha val="50000"/>
                            </a:schemeClr>
                          </a:solidFill>
                        </a:ln>
                        <a:latin typeface="Cambria Math" panose="02040503050406030204" pitchFamily="18" charset="0"/>
                        <a:ea typeface="-윤고딕310" panose="020B0600000101010101" charset="-127"/>
                      </a:rPr>
                      <m:t>보</m:t>
                    </m:r>
                  </m:oMath>
                </a14:m>
                <a:r>
                  <a:rPr lang="ko-KR" altLang="en-US" sz="2200" dirty="0">
                    <a:ln>
                      <a:solidFill>
                        <a:schemeClr val="tx1">
                          <a:alpha val="50000"/>
                        </a:schemeClr>
                      </a:solidFill>
                    </a:ln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정계수</a:t>
                </a: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9726B98-9E0C-4D4A-B11C-7F7518162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338" y="13586778"/>
                <a:ext cx="3258571" cy="31441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>
            <a:extLst>
              <a:ext uri="{FF2B5EF4-FFF2-40B4-BE49-F238E27FC236}">
                <a16:creationId xmlns:a16="http://schemas.microsoft.com/office/drawing/2014/main" id="{7EB842C3-124F-449E-9046-5976DC11DE82}"/>
              </a:ext>
            </a:extLst>
          </p:cNvPr>
          <p:cNvSpPr txBox="1"/>
          <p:nvPr/>
        </p:nvSpPr>
        <p:spPr>
          <a:xfrm>
            <a:off x="12822878" y="13764576"/>
            <a:ext cx="3895312" cy="20778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① </a:t>
            </a:r>
            <a:r>
              <a:rPr lang="ko-KR" altLang="en-US" sz="2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강축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 방향으로 된 벽 제거</a:t>
            </a:r>
            <a:endParaRPr lang="en-US" altLang="ko-KR" sz="2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B0600000101010101" charset="-127"/>
              <a:ea typeface="-윤고딕310" panose="020B0600000101010101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		: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ea typeface="-윤고딕310" panose="020B0600000101010101" charset="-127"/>
              </a:rPr>
              <a:t>x =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-2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점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×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길이 </a:t>
            </a:r>
            <a:endParaRPr lang="en-US" altLang="ko-KR" sz="2200" dirty="0">
              <a:ln>
                <a:solidFill>
                  <a:srgbClr val="FF0000">
                    <a:alpha val="50000"/>
                  </a:srgbClr>
                </a:solidFill>
              </a:ln>
              <a:solidFill>
                <a:srgbClr val="FF0000"/>
              </a:solidFill>
              <a:latin typeface="-윤고딕310" panose="020B0600000101010101" charset="-127"/>
              <a:ea typeface="-윤고딕310" panose="020B0600000101010101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② </a:t>
            </a:r>
            <a:r>
              <a:rPr lang="ko-KR" altLang="en-US" sz="2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약축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 방향으로 된 벽 제거 </a:t>
            </a:r>
            <a:endParaRPr lang="en-US" altLang="ko-KR" sz="2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B0600000101010101" charset="-127"/>
              <a:ea typeface="-윤고딕310" panose="020B0600000101010101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		: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ea typeface="-윤고딕310" panose="020B0600000101010101" charset="-127"/>
              </a:rPr>
              <a:t>x =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-1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점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×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길이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9EFB4E8-4B88-4C4D-BEDA-66DD15869883}"/>
              </a:ext>
            </a:extLst>
          </p:cNvPr>
          <p:cNvSpPr txBox="1"/>
          <p:nvPr/>
        </p:nvSpPr>
        <p:spPr>
          <a:xfrm>
            <a:off x="17280814" y="13764576"/>
            <a:ext cx="3794922" cy="207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① 세대 간 </a:t>
            </a:r>
            <a:r>
              <a:rPr lang="ko-KR" altLang="en-US" sz="2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내력벽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 제거 </a:t>
            </a:r>
            <a:endParaRPr lang="en-US" altLang="ko-KR" sz="2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B0600000101010101" charset="-127"/>
              <a:ea typeface="-윤고딕310" panose="020B0600000101010101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		: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ea typeface="-윤고딕310" panose="020B0600000101010101" charset="-127"/>
              </a:rPr>
              <a:t>x =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-5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점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×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길이</a:t>
            </a:r>
            <a:endParaRPr lang="en-US" altLang="ko-KR" sz="2200" dirty="0">
              <a:ln>
                <a:solidFill>
                  <a:srgbClr val="FF0000">
                    <a:alpha val="50000"/>
                  </a:srgbClr>
                </a:solidFill>
              </a:ln>
              <a:solidFill>
                <a:srgbClr val="FF0000"/>
              </a:solidFill>
              <a:latin typeface="-윤고딕310" panose="020B0600000101010101" charset="-127"/>
              <a:ea typeface="-윤고딕310" panose="020B0600000101010101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② 세대 내 </a:t>
            </a:r>
            <a:r>
              <a:rPr lang="ko-KR" altLang="en-US" sz="2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내력벽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 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제거</a:t>
            </a:r>
            <a:endParaRPr lang="en-US" altLang="ko-KR" sz="2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B0600000101010101" charset="-127"/>
              <a:ea typeface="-윤고딕310" panose="020B0600000101010101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		: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ea typeface="-윤고딕310" panose="020B0600000101010101" charset="-127"/>
              </a:rPr>
              <a:t>x =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0</a:t>
            </a:r>
            <a:endParaRPr lang="ko-KR" altLang="en-US" sz="2200" dirty="0">
              <a:ln>
                <a:solidFill>
                  <a:srgbClr val="FF0000">
                    <a:alpha val="50000"/>
                  </a:srgbClr>
                </a:solidFill>
              </a:ln>
              <a:latin typeface="-윤고딕310" panose="020B0600000101010101" charset="-127"/>
              <a:ea typeface="-윤고딕310" panose="020B0600000101010101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2DD0786E-0B66-4E80-9233-1C753980BC50}"/>
              </a:ext>
            </a:extLst>
          </p:cNvPr>
          <p:cNvSpPr txBox="1"/>
          <p:nvPr/>
        </p:nvSpPr>
        <p:spPr>
          <a:xfrm>
            <a:off x="21590364" y="13764578"/>
            <a:ext cx="3702942" cy="2077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① 보강 실시 </a:t>
            </a:r>
            <a:endParaRPr lang="en-US" altLang="ko-KR" sz="2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B0600000101010101" charset="-127"/>
              <a:ea typeface="-윤고딕310" panose="020B0600000101010101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		: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ea typeface="-윤고딕310" panose="020B0600000101010101" charset="-127"/>
              </a:rPr>
              <a:t>x=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+10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점 </a:t>
            </a:r>
            <a:endParaRPr lang="en-US" altLang="ko-KR" sz="2200" dirty="0">
              <a:ln>
                <a:solidFill>
                  <a:srgbClr val="FF0000">
                    <a:alpha val="50000"/>
                  </a:srgbClr>
                </a:solidFill>
              </a:ln>
              <a:solidFill>
                <a:srgbClr val="FF0000"/>
              </a:solidFill>
              <a:latin typeface="-윤고딕310" panose="020B0600000101010101" charset="-127"/>
              <a:ea typeface="-윤고딕310" panose="020B0600000101010101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B0600000101010101" charset="-127"/>
                <a:ea typeface="-윤고딕310" panose="020B0600000101010101" charset="-127"/>
              </a:rPr>
              <a:t>② 보강 미 실시 </a:t>
            </a:r>
            <a:endParaRPr lang="en-US" altLang="ko-KR" sz="2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B0600000101010101" charset="-127"/>
              <a:ea typeface="-윤고딕310" panose="020B0600000101010101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		: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ea typeface="-윤고딕310" panose="020B0600000101010101" charset="-127"/>
              </a:rPr>
              <a:t>x=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-10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B0600000101010101" charset="-127"/>
                <a:ea typeface="-윤고딕310" panose="020B0600000101010101" charset="-127"/>
              </a:rPr>
              <a:t>점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D74F0A1-5FEA-4005-BC48-78384BA5D3FD}"/>
              </a:ext>
            </a:extLst>
          </p:cNvPr>
          <p:cNvSpPr txBox="1"/>
          <p:nvPr/>
        </p:nvSpPr>
        <p:spPr>
          <a:xfrm>
            <a:off x="25664240" y="13792369"/>
            <a:ext cx="3895312" cy="258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중요도에 따라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CHECKLIST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의 순서를 정하고 상위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개 항목 </a:t>
            </a:r>
            <a:r>
              <a:rPr lang="en-US" altLang="ko-KR" sz="22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1.5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중간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개 항목 </a:t>
            </a:r>
            <a:r>
              <a:rPr lang="en-US" altLang="ko-KR" sz="2200" b="1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1.0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하위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개 항목 </a:t>
            </a:r>
            <a:r>
              <a:rPr lang="en-US" altLang="ko-KR" sz="2200" b="1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0.5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로 총점에 가중치 적용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B46C4C-C8F2-475C-92E0-05919B0505AC}"/>
              </a:ext>
            </a:extLst>
          </p:cNvPr>
          <p:cNvSpPr/>
          <p:nvPr/>
        </p:nvSpPr>
        <p:spPr>
          <a:xfrm>
            <a:off x="758877" y="17486026"/>
            <a:ext cx="15039923" cy="2079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다음은 </a:t>
            </a:r>
            <a:r>
              <a:rPr lang="ko-KR" altLang="en-US" sz="2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프로그랭을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코딩하기에 앞서 작성한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CHECKLIST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와 점수화 기준이 맞는지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도출된 점수가 타당한가를 확인해보기 위해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TRIAL&amp;ERROR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의 과정을 거친 것이다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리모델링 전 도면의 점수를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100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점으로 설정하고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, CHECKLIST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해당사항에 맞춰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100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점에서 가감하여 각각의 도면을 점수화한 것이다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신뢰도를 높이기 위해 여러가지 경우의 수를 고려해 시도하였으며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,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해당 사례들은 실제로 리모델링이 진행됐거나 앞으로 진행될 예정인 공동주택의 도면을 바탕으로 한 것이다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F258DB6-03AC-4CEA-8E18-14EFCB50105F}"/>
              </a:ext>
            </a:extLst>
          </p:cNvPr>
          <p:cNvSpPr txBox="1"/>
          <p:nvPr/>
        </p:nvSpPr>
        <p:spPr>
          <a:xfrm>
            <a:off x="8908292" y="5414105"/>
            <a:ext cx="9386528" cy="2360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준공된 지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15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년 이상인 건물에 대한 국내 리모델링 시장의 규모는 점점 증가하는 추세다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우리나라의 리모델링 주요 대상은 아파트로 대부분 내력벽이 기둥의 역할을 하는 벽식구조다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내력벽의 철거 유무에 따라 소비자의 만족도가 달라질 수 있기 때문에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철거는 리모델링의 성패를 좌우할 수 있는 중요한 사안이다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.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그러나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철거에 따른 안전성을 평가할 수 있는 마땅한 기준이나 법규가 현재로선 존재하지 않다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2313357-9C73-47B0-BF14-9B803635A892}"/>
              </a:ext>
            </a:extLst>
          </p:cNvPr>
          <p:cNvSpPr txBox="1"/>
          <p:nvPr/>
        </p:nvSpPr>
        <p:spPr>
          <a:xfrm>
            <a:off x="8699536" y="1214577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문제 제기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D489CF-4609-48DA-9432-DFB755B6ECA0}"/>
              </a:ext>
            </a:extLst>
          </p:cNvPr>
          <p:cNvGrpSpPr/>
          <p:nvPr/>
        </p:nvGrpSpPr>
        <p:grpSpPr>
          <a:xfrm>
            <a:off x="19548395" y="5771323"/>
            <a:ext cx="9407296" cy="2021550"/>
            <a:chOff x="21258666" y="5391540"/>
            <a:chExt cx="8305009" cy="2021550"/>
          </a:xfrm>
        </p:grpSpPr>
        <p:sp>
          <p:nvSpPr>
            <p:cNvPr id="203" name="오른쪽 대괄호 202">
              <a:extLst>
                <a:ext uri="{FF2B5EF4-FFF2-40B4-BE49-F238E27FC236}">
                  <a16:creationId xmlns:a16="http://schemas.microsoft.com/office/drawing/2014/main" id="{449A5AF7-6F2A-46D9-B13B-278F54855C59}"/>
                </a:ext>
              </a:extLst>
            </p:cNvPr>
            <p:cNvSpPr/>
            <p:nvPr/>
          </p:nvSpPr>
          <p:spPr>
            <a:xfrm>
              <a:off x="29346641" y="5391542"/>
              <a:ext cx="217034" cy="1922093"/>
            </a:xfrm>
            <a:prstGeom prst="rightBracket">
              <a:avLst>
                <a:gd name="adj" fmla="val 0"/>
              </a:avLst>
            </a:prstGeom>
            <a:ln w="152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ea typeface="-윤고딕310" panose="02030504000101010101" pitchFamily="18" charset="-127"/>
              </a:endParaRPr>
            </a:p>
          </p:txBody>
        </p:sp>
        <p:sp>
          <p:nvSpPr>
            <p:cNvPr id="204" name="오른쪽 대괄호 203">
              <a:extLst>
                <a:ext uri="{FF2B5EF4-FFF2-40B4-BE49-F238E27FC236}">
                  <a16:creationId xmlns:a16="http://schemas.microsoft.com/office/drawing/2014/main" id="{C18C19DC-FA13-40B9-8687-1D98ED0EA52D}"/>
                </a:ext>
              </a:extLst>
            </p:cNvPr>
            <p:cNvSpPr/>
            <p:nvPr/>
          </p:nvSpPr>
          <p:spPr>
            <a:xfrm rot="10800000">
              <a:off x="21258666" y="5391540"/>
              <a:ext cx="217034" cy="1922093"/>
            </a:xfrm>
            <a:prstGeom prst="rightBracket">
              <a:avLst>
                <a:gd name="adj" fmla="val 0"/>
              </a:avLst>
            </a:prstGeom>
            <a:ln w="152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ea typeface="-윤고딕310" panose="02030504000101010101" pitchFamily="18" charset="-127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6D987D8C-3547-41A4-B6C0-BAB1BF538FB8}"/>
                </a:ext>
              </a:extLst>
            </p:cNvPr>
            <p:cNvSpPr txBox="1"/>
            <p:nvPr/>
          </p:nvSpPr>
          <p:spPr>
            <a:xfrm>
              <a:off x="21857580" y="5843430"/>
              <a:ext cx="71365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리모델링 </a:t>
              </a:r>
              <a:r>
                <a:rPr lang="ko-KR" altLang="en-US" sz="32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설계안</a:t>
              </a:r>
              <a:r>
                <a:rPr lang="ko-KR" altLang="en-US" sz="3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점수화 프로그램 개발을 통한</a:t>
              </a:r>
              <a:endPara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ctr"/>
              <a:r>
                <a:rPr lang="ko-KR" altLang="en-US" sz="32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내력벽</a:t>
              </a:r>
              <a:r>
                <a:rPr lang="ko-KR" altLang="en-US" sz="32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 철거의 정량적 평가기준 제시</a:t>
              </a:r>
              <a:endParaRPr lang="en-US" altLang="ko-KR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7A3552DD-04D9-479F-A607-2E80A557E206}"/>
              </a:ext>
            </a:extLst>
          </p:cNvPr>
          <p:cNvSpPr txBox="1"/>
          <p:nvPr/>
        </p:nvSpPr>
        <p:spPr>
          <a:xfrm>
            <a:off x="17054281" y="32250594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MATLAB</a:t>
            </a:r>
            <a:endParaRPr lang="ko-KR" altLang="en-US" sz="28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F6DD9A5-B5DD-45A9-ADEA-1ABD820D8818}"/>
              </a:ext>
            </a:extLst>
          </p:cNvPr>
          <p:cNvGrpSpPr/>
          <p:nvPr/>
        </p:nvGrpSpPr>
        <p:grpSpPr>
          <a:xfrm>
            <a:off x="577570" y="25509541"/>
            <a:ext cx="15272030" cy="4488923"/>
            <a:chOff x="10283731" y="16400027"/>
            <a:chExt cx="11794366" cy="3927458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15C1CAC8-2D48-488C-BA80-3FC9735AF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r="19025"/>
            <a:stretch/>
          </p:blipFill>
          <p:spPr>
            <a:xfrm>
              <a:off x="10283731" y="16400027"/>
              <a:ext cx="10072974" cy="3552825"/>
            </a:xfrm>
            <a:prstGeom prst="rect">
              <a:avLst/>
            </a:prstGeom>
          </p:spPr>
        </p:pic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B83AD48D-2863-4F55-8B35-AE8FF9314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84713"/>
            <a:stretch/>
          </p:blipFill>
          <p:spPr>
            <a:xfrm>
              <a:off x="20350376" y="16400027"/>
              <a:ext cx="1727721" cy="392745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D42C91E-BD1B-4E39-A391-66FB61836FC0}"/>
              </a:ext>
            </a:extLst>
          </p:cNvPr>
          <p:cNvGrpSpPr/>
          <p:nvPr/>
        </p:nvGrpSpPr>
        <p:grpSpPr>
          <a:xfrm>
            <a:off x="673460" y="37440053"/>
            <a:ext cx="15176140" cy="4505575"/>
            <a:chOff x="10412222" y="26745929"/>
            <a:chExt cx="11709306" cy="3927458"/>
          </a:xfrm>
        </p:grpSpPr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B1994123-1313-4D96-9DB7-AB4F68101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r="19038"/>
            <a:stretch/>
          </p:blipFill>
          <p:spPr>
            <a:xfrm>
              <a:off x="10412222" y="26791655"/>
              <a:ext cx="10072974" cy="3527357"/>
            </a:xfrm>
            <a:prstGeom prst="rect">
              <a:avLst/>
            </a:prstGeom>
          </p:spPr>
        </p:pic>
        <p:pic>
          <p:nvPicPr>
            <p:cNvPr id="220" name="그림 219">
              <a:extLst>
                <a:ext uri="{FF2B5EF4-FFF2-40B4-BE49-F238E27FC236}">
                  <a16:creationId xmlns:a16="http://schemas.microsoft.com/office/drawing/2014/main" id="{C219DD70-75BE-4BD7-BAA2-B3C0B512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84713"/>
            <a:stretch/>
          </p:blipFill>
          <p:spPr>
            <a:xfrm>
              <a:off x="20393807" y="26745929"/>
              <a:ext cx="1727721" cy="3927458"/>
            </a:xfrm>
            <a:prstGeom prst="rect">
              <a:avLst/>
            </a:prstGeom>
          </p:spPr>
        </p:pic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0D3E2958-84A2-4AA1-BFC7-D7ED7DE9EF1D}"/>
              </a:ext>
            </a:extLst>
          </p:cNvPr>
          <p:cNvSpPr txBox="1"/>
          <p:nvPr/>
        </p:nvSpPr>
        <p:spPr>
          <a:xfrm>
            <a:off x="929409" y="31767366"/>
            <a:ext cx="9091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동일한 아파트에서의 </a:t>
            </a:r>
            <a:r>
              <a:rPr lang="en-US" altLang="ko-KR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TRIAL &amp; ERROR</a:t>
            </a:r>
            <a:endParaRPr lang="ko-KR" altLang="en-US" sz="28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EC7F2933-E88E-43A9-9B64-D1EE703A2BA1}"/>
              </a:ext>
            </a:extLst>
          </p:cNvPr>
          <p:cNvSpPr/>
          <p:nvPr/>
        </p:nvSpPr>
        <p:spPr>
          <a:xfrm>
            <a:off x="657277" y="29758555"/>
            <a:ext cx="15228310" cy="1018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ANALYSIS</a:t>
            </a:r>
          </a:p>
          <a:p>
            <a:pPr algn="just"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리모델링 확정 설계안은 기존 </a:t>
            </a:r>
            <a:r>
              <a:rPr lang="ko-KR" altLang="en-US" sz="2200" dirty="0" err="1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설계안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점수인 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100</a:t>
            </a:r>
            <a:r>
              <a:rPr lang="ko-KR" altLang="en-US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점보다 높은 점수를 얻었다</a:t>
            </a:r>
            <a:r>
              <a:rPr lang="en-US" altLang="ko-KR" sz="2200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0F1B9B3C-541E-4783-8269-A1300BE0EEE1}"/>
              </a:ext>
            </a:extLst>
          </p:cNvPr>
          <p:cNvSpPr/>
          <p:nvPr/>
        </p:nvSpPr>
        <p:spPr>
          <a:xfrm>
            <a:off x="566620" y="41940485"/>
            <a:ext cx="15395168" cy="598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ANALYSIS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내력벽제거량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,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Shear Wall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제거</a:t>
            </a:r>
            <a:r>
              <a:rPr lang="en-US" altLang="ko-KR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2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강축방향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2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제거량이</a:t>
            </a:r>
            <a:r>
              <a:rPr lang="ko-KR" altLang="en-US" sz="2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증가할수록 급격하게 점수가 하락함</a:t>
            </a:r>
            <a:endParaRPr lang="en-US" altLang="ko-KR" sz="22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7895801-966B-4289-BB45-091E944794D1}"/>
              </a:ext>
            </a:extLst>
          </p:cNvPr>
          <p:cNvGrpSpPr/>
          <p:nvPr/>
        </p:nvGrpSpPr>
        <p:grpSpPr>
          <a:xfrm>
            <a:off x="16782358" y="17708295"/>
            <a:ext cx="12957940" cy="3918092"/>
            <a:chOff x="611980" y="33442720"/>
            <a:chExt cx="13806533" cy="417468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8B63429-91B0-4C50-9C2A-B5A322A5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980" y="33460193"/>
              <a:ext cx="2943676" cy="415720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BE7BC38-748C-4589-A463-C281061B7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106" y="33460193"/>
              <a:ext cx="1173130" cy="415720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BF7C32A-DD8F-47F6-B379-92CAB3D21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838" y="33447493"/>
              <a:ext cx="2856233" cy="415720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03E1929-9D88-4573-A781-0B5319C4FF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2" t="8318" r="14796" b="3903"/>
            <a:stretch/>
          </p:blipFill>
          <p:spPr>
            <a:xfrm>
              <a:off x="8479490" y="33442722"/>
              <a:ext cx="1173742" cy="4174677"/>
            </a:xfrm>
            <a:prstGeom prst="rect">
              <a:avLst/>
            </a:prstGeom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930A6B87-4E5C-4794-B2FA-F813CBA3F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9022" y="33442720"/>
              <a:ext cx="2943676" cy="4174679"/>
            </a:xfrm>
            <a:prstGeom prst="rect">
              <a:avLst/>
            </a:prstGeom>
          </p:spPr>
        </p:pic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F31F7DA5-129C-44D5-8A18-A9CC8874D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5383" y="33460193"/>
              <a:ext cx="1173130" cy="4144508"/>
            </a:xfrm>
            <a:prstGeom prst="rect">
              <a:avLst/>
            </a:prstGeom>
          </p:spPr>
        </p:pic>
      </p:grpSp>
      <p:pic>
        <p:nvPicPr>
          <p:cNvPr id="173" name="그림 172">
            <a:extLst>
              <a:ext uri="{FF2B5EF4-FFF2-40B4-BE49-F238E27FC236}">
                <a16:creationId xmlns:a16="http://schemas.microsoft.com/office/drawing/2014/main" id="{D75AD883-B892-424A-832E-9416D68E1CE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93" y="20688928"/>
            <a:ext cx="2774393" cy="4617164"/>
          </a:xfrm>
          <a:prstGeom prst="rect">
            <a:avLst/>
          </a:prstGeom>
        </p:spPr>
      </p:pic>
      <p:pic>
        <p:nvPicPr>
          <p:cNvPr id="179" name="그림 178">
            <a:extLst>
              <a:ext uri="{FF2B5EF4-FFF2-40B4-BE49-F238E27FC236}">
                <a16:creationId xmlns:a16="http://schemas.microsoft.com/office/drawing/2014/main" id="{BA483A97-7ACA-44F9-8E6E-674B00952EE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406" y="21423963"/>
            <a:ext cx="2563101" cy="2650241"/>
          </a:xfrm>
          <a:prstGeom prst="rect">
            <a:avLst/>
          </a:prstGeom>
        </p:spPr>
      </p:pic>
      <p:pic>
        <p:nvPicPr>
          <p:cNvPr id="182" name="그림 181">
            <a:extLst>
              <a:ext uri="{FF2B5EF4-FFF2-40B4-BE49-F238E27FC236}">
                <a16:creationId xmlns:a16="http://schemas.microsoft.com/office/drawing/2014/main" id="{A363F7F4-3024-4707-8F10-D44510C0265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105" y="32655854"/>
            <a:ext cx="2889438" cy="4662888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:a16="http://schemas.microsoft.com/office/drawing/2014/main" id="{649AB49E-E41D-4625-8367-4C125E43D7F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897" y="32655854"/>
            <a:ext cx="2889438" cy="4662888"/>
          </a:xfrm>
          <a:prstGeom prst="rect">
            <a:avLst/>
          </a:prstGeom>
        </p:spPr>
      </p:pic>
      <p:pic>
        <p:nvPicPr>
          <p:cNvPr id="215" name="그림 214">
            <a:extLst>
              <a:ext uri="{FF2B5EF4-FFF2-40B4-BE49-F238E27FC236}">
                <a16:creationId xmlns:a16="http://schemas.microsoft.com/office/drawing/2014/main" id="{1130E34C-097D-4F03-9729-256574E2FE2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19" y="32661776"/>
            <a:ext cx="2889438" cy="4656966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B618DCA1-750F-4182-A8B3-BF01692A131B}"/>
              </a:ext>
            </a:extLst>
          </p:cNvPr>
          <p:cNvSpPr txBox="1"/>
          <p:nvPr/>
        </p:nvSpPr>
        <p:spPr>
          <a:xfrm>
            <a:off x="924321" y="19896338"/>
            <a:ext cx="5846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리모델링 확정 </a:t>
            </a:r>
            <a:r>
              <a:rPr lang="ko-KR" altLang="en-US" sz="2800" b="1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설계안</a:t>
            </a: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  <a:r>
              <a:rPr lang="ko-KR" altLang="en-US" sz="28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가지 분석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6B6CB2-CF16-4A57-B4A6-F13682035428}"/>
              </a:ext>
            </a:extLst>
          </p:cNvPr>
          <p:cNvGrpSpPr/>
          <p:nvPr/>
        </p:nvGrpSpPr>
        <p:grpSpPr>
          <a:xfrm>
            <a:off x="8261385" y="8466513"/>
            <a:ext cx="21620128" cy="605198"/>
            <a:chOff x="8427588" y="8441505"/>
            <a:chExt cx="21620128" cy="605198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C3CE8968-9F54-4914-B9D1-B6FFD2924103}"/>
                </a:ext>
              </a:extLst>
            </p:cNvPr>
            <p:cNvSpPr txBox="1"/>
            <p:nvPr/>
          </p:nvSpPr>
          <p:spPr>
            <a:xfrm>
              <a:off x="9544512" y="8441505"/>
              <a:ext cx="392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ko-KR" altLang="en-US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점수화</a:t>
              </a:r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6C66E102-342A-4BE5-BBF3-6BD65439026B}"/>
                </a:ext>
              </a:extLst>
            </p:cNvPr>
            <p:cNvGrpSpPr/>
            <p:nvPr/>
          </p:nvGrpSpPr>
          <p:grpSpPr>
            <a:xfrm>
              <a:off x="8427588" y="8461824"/>
              <a:ext cx="1042151" cy="584775"/>
              <a:chOff x="12931371" y="357049"/>
              <a:chExt cx="1042151" cy="584775"/>
            </a:xfrm>
          </p:grpSpPr>
          <p:sp>
            <p:nvSpPr>
              <p:cNvPr id="206" name="평행 사변형 205">
                <a:extLst>
                  <a:ext uri="{FF2B5EF4-FFF2-40B4-BE49-F238E27FC236}">
                    <a16:creationId xmlns:a16="http://schemas.microsoft.com/office/drawing/2014/main" id="{693817E8-5249-4154-8019-F9B919186D52}"/>
                  </a:ext>
                </a:extLst>
              </p:cNvPr>
              <p:cNvSpPr/>
              <p:nvPr/>
            </p:nvSpPr>
            <p:spPr>
              <a:xfrm>
                <a:off x="12931371" y="357049"/>
                <a:ext cx="777751" cy="584775"/>
              </a:xfrm>
              <a:prstGeom prst="parallelogram">
                <a:avLst>
                  <a:gd name="adj" fmla="val 46773"/>
                </a:avLst>
              </a:prstGeom>
              <a:solidFill>
                <a:schemeClr val="bg1">
                  <a:lumMod val="85000"/>
                  <a:alpha val="8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-윤고딕310" panose="02030504000101010101" pitchFamily="18" charset="-127"/>
                </a:endParaRPr>
              </a:p>
            </p:txBody>
          </p:sp>
          <p:sp>
            <p:nvSpPr>
              <p:cNvPr id="207" name="평행 사변형 206">
                <a:extLst>
                  <a:ext uri="{FF2B5EF4-FFF2-40B4-BE49-F238E27FC236}">
                    <a16:creationId xmlns:a16="http://schemas.microsoft.com/office/drawing/2014/main" id="{034C2E24-2FF8-40C9-8B7B-4C610A3EBC22}"/>
                  </a:ext>
                </a:extLst>
              </p:cNvPr>
              <p:cNvSpPr/>
              <p:nvPr/>
            </p:nvSpPr>
            <p:spPr>
              <a:xfrm>
                <a:off x="13195771" y="357049"/>
                <a:ext cx="777751" cy="584775"/>
              </a:xfrm>
              <a:prstGeom prst="parallelogram">
                <a:avLst>
                  <a:gd name="adj" fmla="val 46773"/>
                </a:avLst>
              </a:prstGeom>
              <a:solidFill>
                <a:schemeClr val="accent1">
                  <a:lumMod val="75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3</a:t>
                </a:r>
                <a:endParaRPr lang="ko-KR" altLang="en-US" sz="2800" dirty="0"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sp>
          <p:nvSpPr>
            <p:cNvPr id="202" name="평행 사변형 201">
              <a:extLst>
                <a:ext uri="{FF2B5EF4-FFF2-40B4-BE49-F238E27FC236}">
                  <a16:creationId xmlns:a16="http://schemas.microsoft.com/office/drawing/2014/main" id="{56159255-1183-4C80-BEC4-64BDF3FD3F5C}"/>
                </a:ext>
              </a:extLst>
            </p:cNvPr>
            <p:cNvSpPr/>
            <p:nvPr/>
          </p:nvSpPr>
          <p:spPr>
            <a:xfrm>
              <a:off x="9193103" y="8999903"/>
              <a:ext cx="20854613" cy="46800"/>
            </a:xfrm>
            <a:prstGeom prst="parallelogram">
              <a:avLst/>
            </a:prstGeom>
            <a:solidFill>
              <a:schemeClr val="accent1">
                <a:lumMod val="75000"/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-윤고딕310" panose="02030504000101010101" pitchFamily="18" charset="-127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B7D78191-1B4D-4CD5-8F2D-1776296738AA}"/>
              </a:ext>
            </a:extLst>
          </p:cNvPr>
          <p:cNvSpPr txBox="1"/>
          <p:nvPr/>
        </p:nvSpPr>
        <p:spPr>
          <a:xfrm>
            <a:off x="9165278" y="20488094"/>
            <a:ext cx="6769429" cy="4761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특징</a:t>
            </a:r>
            <a:endParaRPr lang="en-US" altLang="ko-KR" sz="2400" b="1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대치 우성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차 아파트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  	①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계단실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일부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제거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					    	②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신설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(∵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수평증축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 startAt="2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분당 무지개마을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단지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①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일부 제거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					   	②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새로운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E/V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샤프트 신설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					     ③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신설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(∵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수평증축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 startAt="3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분당 한솔마을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단지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     ①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복도형→계단실형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	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			      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(Shear Wall, 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세대 간 </a:t>
            </a:r>
            <a:r>
              <a:rPr lang="ko-KR" altLang="en-US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제거</a:t>
            </a:r>
            <a:r>
              <a:rPr lang="en-US" altLang="ko-KR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						     ②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연속제거율이 높음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A259B1F-DA84-4972-ACD8-4148BC5FF850}"/>
              </a:ext>
            </a:extLst>
          </p:cNvPr>
          <p:cNvSpPr txBox="1"/>
          <p:nvPr/>
        </p:nvSpPr>
        <p:spPr>
          <a:xfrm>
            <a:off x="16791337" y="22439346"/>
            <a:ext cx="12943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구조해석프로그램인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MIDAS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를 통해 구조 점수화 체계가 타당한지 확인해보았다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Shear-Z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에 대한 평균값을 비교했을 때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평균값이 적을 수록 점수가 더 높음을 확인할 수 있었다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1C0C1387-49FA-4FA3-A52E-E7A04603108C}"/>
              </a:ext>
            </a:extLst>
          </p:cNvPr>
          <p:cNvGrpSpPr/>
          <p:nvPr/>
        </p:nvGrpSpPr>
        <p:grpSpPr>
          <a:xfrm>
            <a:off x="395114" y="8464364"/>
            <a:ext cx="7307436" cy="605094"/>
            <a:chOff x="13123763" y="492912"/>
            <a:chExt cx="7307436" cy="605094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25E4125-A3F4-464D-8179-DE3D78F6AD54}"/>
                </a:ext>
              </a:extLst>
            </p:cNvPr>
            <p:cNvSpPr txBox="1"/>
            <p:nvPr/>
          </p:nvSpPr>
          <p:spPr>
            <a:xfrm>
              <a:off x="14240687" y="492912"/>
              <a:ext cx="392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en-US" altLang="ko-KR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CHECKLIST</a:t>
              </a:r>
              <a:endPara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9C38A12C-381F-4BFF-BABE-DAE6C9F39E12}"/>
                </a:ext>
              </a:extLst>
            </p:cNvPr>
            <p:cNvGrpSpPr/>
            <p:nvPr/>
          </p:nvGrpSpPr>
          <p:grpSpPr>
            <a:xfrm>
              <a:off x="13123763" y="513231"/>
              <a:ext cx="7307436" cy="584775"/>
              <a:chOff x="13305748" y="513231"/>
              <a:chExt cx="7307436" cy="584775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D1A9199-B6B8-4A66-9522-B4F80E90206F}"/>
                  </a:ext>
                </a:extLst>
              </p:cNvPr>
              <p:cNvGrpSpPr/>
              <p:nvPr/>
            </p:nvGrpSpPr>
            <p:grpSpPr>
              <a:xfrm>
                <a:off x="13305748" y="513231"/>
                <a:ext cx="1042151" cy="584775"/>
                <a:chOff x="12931371" y="357049"/>
                <a:chExt cx="1042151" cy="584775"/>
              </a:xfrm>
            </p:grpSpPr>
            <p:sp>
              <p:nvSpPr>
                <p:cNvPr id="185" name="평행 사변형 184">
                  <a:extLst>
                    <a:ext uri="{FF2B5EF4-FFF2-40B4-BE49-F238E27FC236}">
                      <a16:creationId xmlns:a16="http://schemas.microsoft.com/office/drawing/2014/main" id="{2F3EFD8A-4E4C-4E5B-B770-45B804AEA3DD}"/>
                    </a:ext>
                  </a:extLst>
                </p:cNvPr>
                <p:cNvSpPr/>
                <p:nvPr/>
              </p:nvSpPr>
              <p:spPr>
                <a:xfrm>
                  <a:off x="12931371" y="357049"/>
                  <a:ext cx="777751" cy="584775"/>
                </a:xfrm>
                <a:prstGeom prst="parallelogram">
                  <a:avLst>
                    <a:gd name="adj" fmla="val 46773"/>
                  </a:avLst>
                </a:prstGeom>
                <a:solidFill>
                  <a:schemeClr val="bg1">
                    <a:lumMod val="85000"/>
                    <a:alpha val="8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-윤고딕310" panose="02030504000101010101" pitchFamily="18" charset="-127"/>
                  </a:endParaRPr>
                </a:p>
              </p:txBody>
            </p:sp>
            <p:sp>
              <p:nvSpPr>
                <p:cNvPr id="186" name="평행 사변형 185">
                  <a:extLst>
                    <a:ext uri="{FF2B5EF4-FFF2-40B4-BE49-F238E27FC236}">
                      <a16:creationId xmlns:a16="http://schemas.microsoft.com/office/drawing/2014/main" id="{7CE9CE32-842C-408D-A832-BA52F308530C}"/>
                    </a:ext>
                  </a:extLst>
                </p:cNvPr>
                <p:cNvSpPr/>
                <p:nvPr/>
              </p:nvSpPr>
              <p:spPr>
                <a:xfrm>
                  <a:off x="13195771" y="357049"/>
                  <a:ext cx="777751" cy="584775"/>
                </a:xfrm>
                <a:prstGeom prst="parallelogram">
                  <a:avLst>
                    <a:gd name="adj" fmla="val 46773"/>
                  </a:avLst>
                </a:prstGeom>
                <a:solidFill>
                  <a:schemeClr val="accent1">
                    <a:lumMod val="75000"/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2</a:t>
                  </a:r>
                  <a:endParaRPr lang="ko-KR" altLang="en-US" sz="2800" dirty="0"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</p:txBody>
            </p:sp>
          </p:grpSp>
          <p:sp>
            <p:nvSpPr>
              <p:cNvPr id="184" name="평행 사변형 183">
                <a:extLst>
                  <a:ext uri="{FF2B5EF4-FFF2-40B4-BE49-F238E27FC236}">
                    <a16:creationId xmlns:a16="http://schemas.microsoft.com/office/drawing/2014/main" id="{E4F8A2DB-E2E3-4923-9E17-2BC595C39EB9}"/>
                  </a:ext>
                </a:extLst>
              </p:cNvPr>
              <p:cNvSpPr/>
              <p:nvPr/>
            </p:nvSpPr>
            <p:spPr>
              <a:xfrm>
                <a:off x="14076822" y="1049580"/>
                <a:ext cx="6536362" cy="46800"/>
              </a:xfrm>
              <a:prstGeom prst="parallelogram">
                <a:avLst/>
              </a:prstGeom>
              <a:solidFill>
                <a:schemeClr val="accent1">
                  <a:lumMod val="7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-윤고딕310" panose="02030504000101010101" pitchFamily="18" charset="-127"/>
                </a:endParaRPr>
              </a:p>
            </p:txBody>
          </p:sp>
        </p:grp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4A06D4E7-6A5A-43DE-B9C8-B6054313C1C7}"/>
              </a:ext>
            </a:extLst>
          </p:cNvPr>
          <p:cNvSpPr txBox="1"/>
          <p:nvPr/>
        </p:nvSpPr>
        <p:spPr>
          <a:xfrm>
            <a:off x="17266849" y="30174187"/>
            <a:ext cx="1243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제시한 점수화 기준을 이용해 점수를 매긴 것과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MIDAS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로 구조 해석한 것을 비교했을 때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점수가 높을수록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MIDAS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수치도 안정성을 가지고 있어 수행한 프로젝트가 타당성을 지니고 있음을 확인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277" name="평행 사변형 276">
            <a:extLst>
              <a:ext uri="{FF2B5EF4-FFF2-40B4-BE49-F238E27FC236}">
                <a16:creationId xmlns:a16="http://schemas.microsoft.com/office/drawing/2014/main" id="{3A3BE25D-7F44-47A5-B83E-4175B18D41F2}"/>
              </a:ext>
            </a:extLst>
          </p:cNvPr>
          <p:cNvSpPr/>
          <p:nvPr/>
        </p:nvSpPr>
        <p:spPr>
          <a:xfrm>
            <a:off x="12632306" y="9583005"/>
            <a:ext cx="4140000" cy="468000"/>
          </a:xfrm>
          <a:prstGeom prst="parallelogram">
            <a:avLst>
              <a:gd name="adj" fmla="val 29617"/>
            </a:avLst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2) </a:t>
            </a:r>
            <a:r>
              <a:rPr lang="ko-KR" altLang="en-US" sz="2400" b="1" i="1" dirty="0" err="1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  <a:r>
              <a:rPr lang="ko-KR" altLang="en-US" sz="2400" b="1" i="1" dirty="0" err="1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추가량</a:t>
            </a:r>
            <a:endParaRPr lang="ko-KR" altLang="en-US" sz="2400" b="1" i="1" dirty="0">
              <a:ln>
                <a:solidFill>
                  <a:schemeClr val="tx1">
                    <a:alpha val="53000"/>
                  </a:schemeClr>
                </a:solidFill>
              </a:ln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78" name="평행 사변형 277">
            <a:extLst>
              <a:ext uri="{FF2B5EF4-FFF2-40B4-BE49-F238E27FC236}">
                <a16:creationId xmlns:a16="http://schemas.microsoft.com/office/drawing/2014/main" id="{AF656433-C66A-495F-975B-8DC7862F182A}"/>
              </a:ext>
            </a:extLst>
          </p:cNvPr>
          <p:cNvSpPr/>
          <p:nvPr/>
        </p:nvSpPr>
        <p:spPr>
          <a:xfrm>
            <a:off x="8331949" y="9583005"/>
            <a:ext cx="4140000" cy="468000"/>
          </a:xfrm>
          <a:prstGeom prst="parallelogram">
            <a:avLst>
              <a:gd name="adj" fmla="val 29617"/>
            </a:avLst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1) </a:t>
            </a:r>
            <a:r>
              <a:rPr lang="ko-KR" altLang="en-US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세대 당 벽체 </a:t>
            </a:r>
            <a:r>
              <a:rPr lang="ko-KR" altLang="en-US" sz="2400" b="1" i="1" dirty="0" err="1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제거량</a:t>
            </a:r>
            <a:endParaRPr lang="ko-KR" altLang="en-US" sz="2400" b="1" i="1" dirty="0">
              <a:ln>
                <a:solidFill>
                  <a:schemeClr val="tx1">
                    <a:alpha val="53000"/>
                  </a:schemeClr>
                </a:solidFill>
              </a:ln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79" name="평행 사변형 278">
            <a:extLst>
              <a:ext uri="{FF2B5EF4-FFF2-40B4-BE49-F238E27FC236}">
                <a16:creationId xmlns:a16="http://schemas.microsoft.com/office/drawing/2014/main" id="{39AC0574-48EA-4BB0-B9F3-D27822F46F12}"/>
              </a:ext>
            </a:extLst>
          </p:cNvPr>
          <p:cNvSpPr/>
          <p:nvPr/>
        </p:nvSpPr>
        <p:spPr>
          <a:xfrm>
            <a:off x="25534368" y="9583005"/>
            <a:ext cx="4140000" cy="468000"/>
          </a:xfrm>
          <a:prstGeom prst="parallelogram">
            <a:avLst>
              <a:gd name="adj" fmla="val 29617"/>
            </a:avLst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5) </a:t>
            </a:r>
            <a:r>
              <a:rPr lang="ko-KR" altLang="en-US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두께</a:t>
            </a:r>
          </a:p>
        </p:txBody>
      </p:sp>
      <p:sp>
        <p:nvSpPr>
          <p:cNvPr id="280" name="평행 사변형 279">
            <a:extLst>
              <a:ext uri="{FF2B5EF4-FFF2-40B4-BE49-F238E27FC236}">
                <a16:creationId xmlns:a16="http://schemas.microsoft.com/office/drawing/2014/main" id="{06CC109E-9CA4-44C7-B91C-3AAEA02D6EB0}"/>
              </a:ext>
            </a:extLst>
          </p:cNvPr>
          <p:cNvSpPr/>
          <p:nvPr/>
        </p:nvSpPr>
        <p:spPr>
          <a:xfrm>
            <a:off x="21220482" y="9583005"/>
            <a:ext cx="4140000" cy="468000"/>
          </a:xfrm>
          <a:prstGeom prst="parallelogram">
            <a:avLst>
              <a:gd name="adj" fmla="val 29617"/>
            </a:avLst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4) </a:t>
            </a:r>
            <a:r>
              <a:rPr lang="ko-KR" altLang="en-US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연속 제거율</a:t>
            </a:r>
          </a:p>
        </p:txBody>
      </p:sp>
      <p:sp>
        <p:nvSpPr>
          <p:cNvPr id="281" name="평행 사변형 280">
            <a:extLst>
              <a:ext uri="{FF2B5EF4-FFF2-40B4-BE49-F238E27FC236}">
                <a16:creationId xmlns:a16="http://schemas.microsoft.com/office/drawing/2014/main" id="{2189BF28-5C61-4F8C-A9A0-6FE0C4CD1B2E}"/>
              </a:ext>
            </a:extLst>
          </p:cNvPr>
          <p:cNvSpPr/>
          <p:nvPr/>
        </p:nvSpPr>
        <p:spPr>
          <a:xfrm>
            <a:off x="16946192" y="13138291"/>
            <a:ext cx="4140000" cy="468000"/>
          </a:xfrm>
          <a:prstGeom prst="parallelogram">
            <a:avLst>
              <a:gd name="adj" fmla="val 29617"/>
            </a:avLst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altLang="ko-KR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8) </a:t>
            </a:r>
            <a:r>
              <a:rPr lang="ko-KR" altLang="en-US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세대 간 </a:t>
            </a:r>
            <a:r>
              <a:rPr lang="ko-KR" altLang="en-US" sz="2400" b="1" i="1" dirty="0" err="1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제거</a:t>
            </a:r>
          </a:p>
        </p:txBody>
      </p:sp>
      <p:sp>
        <p:nvSpPr>
          <p:cNvPr id="282" name="평행 사변형 281">
            <a:extLst>
              <a:ext uri="{FF2B5EF4-FFF2-40B4-BE49-F238E27FC236}">
                <a16:creationId xmlns:a16="http://schemas.microsoft.com/office/drawing/2014/main" id="{0F3FCC9F-413D-4F97-AD70-A44E22774866}"/>
              </a:ext>
            </a:extLst>
          </p:cNvPr>
          <p:cNvSpPr/>
          <p:nvPr/>
        </p:nvSpPr>
        <p:spPr>
          <a:xfrm>
            <a:off x="12612851" y="13138291"/>
            <a:ext cx="4140000" cy="468000"/>
          </a:xfrm>
          <a:prstGeom prst="parallelogram">
            <a:avLst>
              <a:gd name="adj" fmla="val 29617"/>
            </a:avLst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tlCol="0" anchor="ctr"/>
          <a:lstStyle/>
          <a:p>
            <a:endParaRPr lang="ko-KR" altLang="en-US" sz="2350" b="1" i="1" dirty="0">
              <a:ln>
                <a:solidFill>
                  <a:schemeClr val="tx1">
                    <a:alpha val="53000"/>
                  </a:schemeClr>
                </a:solidFill>
              </a:ln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83" name="평행 사변형 282">
            <a:extLst>
              <a:ext uri="{FF2B5EF4-FFF2-40B4-BE49-F238E27FC236}">
                <a16:creationId xmlns:a16="http://schemas.microsoft.com/office/drawing/2014/main" id="{3A688348-5C4F-411C-8D29-E498866D69C8}"/>
              </a:ext>
            </a:extLst>
          </p:cNvPr>
          <p:cNvSpPr/>
          <p:nvPr/>
        </p:nvSpPr>
        <p:spPr>
          <a:xfrm>
            <a:off x="8331949" y="13138291"/>
            <a:ext cx="4140000" cy="468000"/>
          </a:xfrm>
          <a:prstGeom prst="parallelogram">
            <a:avLst>
              <a:gd name="adj" fmla="val 29617"/>
            </a:avLst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6) </a:t>
            </a:r>
            <a:r>
              <a:rPr lang="ko-KR" altLang="en-US" sz="2400" b="1" i="1" dirty="0" err="1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장축〮단축의</a:t>
            </a:r>
            <a:r>
              <a:rPr lang="ko-KR" altLang="en-US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 비</a:t>
            </a:r>
          </a:p>
        </p:txBody>
      </p:sp>
      <p:sp>
        <p:nvSpPr>
          <p:cNvPr id="284" name="평행 사변형 283">
            <a:extLst>
              <a:ext uri="{FF2B5EF4-FFF2-40B4-BE49-F238E27FC236}">
                <a16:creationId xmlns:a16="http://schemas.microsoft.com/office/drawing/2014/main" id="{D19C76B5-9D96-47C2-ABD7-A2B00338F37A}"/>
              </a:ext>
            </a:extLst>
          </p:cNvPr>
          <p:cNvSpPr/>
          <p:nvPr/>
        </p:nvSpPr>
        <p:spPr>
          <a:xfrm>
            <a:off x="25534368" y="13138291"/>
            <a:ext cx="4140000" cy="468000"/>
          </a:xfrm>
          <a:prstGeom prst="parallelogram">
            <a:avLst>
              <a:gd name="adj" fmla="val 29617"/>
            </a:avLst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Weighting Factor</a:t>
            </a:r>
            <a:endParaRPr lang="ko-KR" altLang="en-US" sz="2400" b="1" i="1" dirty="0">
              <a:ln>
                <a:solidFill>
                  <a:schemeClr val="tx1">
                    <a:alpha val="53000"/>
                  </a:schemeClr>
                </a:solidFill>
              </a:ln>
              <a:solidFill>
                <a:schemeClr val="tx1"/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85" name="평행 사변형 284">
            <a:extLst>
              <a:ext uri="{FF2B5EF4-FFF2-40B4-BE49-F238E27FC236}">
                <a16:creationId xmlns:a16="http://schemas.microsoft.com/office/drawing/2014/main" id="{DC633A05-679B-4B86-B65D-5091F346FC5A}"/>
              </a:ext>
            </a:extLst>
          </p:cNvPr>
          <p:cNvSpPr/>
          <p:nvPr/>
        </p:nvSpPr>
        <p:spPr>
          <a:xfrm>
            <a:off x="21220482" y="13138291"/>
            <a:ext cx="4140000" cy="468000"/>
          </a:xfrm>
          <a:prstGeom prst="parallelogram">
            <a:avLst>
              <a:gd name="adj" fmla="val 29617"/>
            </a:avLst>
          </a:prstGeom>
          <a:solidFill>
            <a:schemeClr val="accent4">
              <a:lumMod val="40000"/>
              <a:lumOff val="60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9) </a:t>
            </a:r>
            <a:r>
              <a:rPr lang="ko-KR" altLang="en-US" sz="240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tx1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보강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2DC63D-64C6-453B-A181-8D7BE027E49D}"/>
              </a:ext>
            </a:extLst>
          </p:cNvPr>
          <p:cNvSpPr/>
          <p:nvPr/>
        </p:nvSpPr>
        <p:spPr>
          <a:xfrm>
            <a:off x="12902543" y="13133136"/>
            <a:ext cx="3748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35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7) </a:t>
            </a:r>
            <a:r>
              <a:rPr lang="ko-KR" altLang="en-US" sz="2350" b="1" i="1" dirty="0" err="1">
                <a:ln>
                  <a:solidFill>
                    <a:schemeClr val="tx1">
                      <a:alpha val="53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강〮약축</a:t>
            </a:r>
            <a:r>
              <a:rPr lang="ko-KR" altLang="en-US" sz="235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방향 </a:t>
            </a:r>
            <a:r>
              <a:rPr lang="ko-KR" altLang="en-US" sz="2350" b="1" i="1" dirty="0" err="1">
                <a:ln>
                  <a:solidFill>
                    <a:schemeClr val="tx1">
                      <a:alpha val="53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내력벽</a:t>
            </a:r>
            <a:r>
              <a:rPr lang="ko-KR" altLang="en-US" sz="2350" b="1" i="1" dirty="0">
                <a:ln>
                  <a:solidFill>
                    <a:schemeClr val="tx1">
                      <a:alpha val="53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제거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6780C43-EB26-4EFC-BA5E-5DFD01DBF474}"/>
              </a:ext>
            </a:extLst>
          </p:cNvPr>
          <p:cNvGrpSpPr/>
          <p:nvPr/>
        </p:nvGrpSpPr>
        <p:grpSpPr>
          <a:xfrm>
            <a:off x="673332" y="700015"/>
            <a:ext cx="5220000" cy="5853934"/>
            <a:chOff x="381507" y="369280"/>
            <a:chExt cx="5220000" cy="5853934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D4DBC62-6C77-479D-9C04-3C264C1C5520}"/>
                </a:ext>
              </a:extLst>
            </p:cNvPr>
            <p:cNvSpPr/>
            <p:nvPr/>
          </p:nvSpPr>
          <p:spPr>
            <a:xfrm>
              <a:off x="381507" y="369280"/>
              <a:ext cx="5220000" cy="5853934"/>
            </a:xfrm>
            <a:prstGeom prst="rect">
              <a:avLst/>
            </a:prstGeom>
            <a:solidFill>
              <a:schemeClr val="bg1"/>
            </a:solidFill>
            <a:ln w="8572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-윤고딕310" panose="0203050400010101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CA29B35-C65B-4873-AE9B-B63D801C674E}"/>
                </a:ext>
              </a:extLst>
            </p:cNvPr>
            <p:cNvSpPr/>
            <p:nvPr/>
          </p:nvSpPr>
          <p:spPr>
            <a:xfrm>
              <a:off x="434365" y="459044"/>
              <a:ext cx="5091005" cy="456111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>
              <a:noAutofit/>
            </a:bodyPr>
            <a:lstStyle/>
            <a:p>
              <a:pPr algn="dist"/>
              <a:r>
                <a:rPr lang="ko-KR" altLang="en-US" sz="16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건축공학 졸업설계 및 실습</a:t>
              </a:r>
              <a:endParaRPr lang="en-US" altLang="ko-KR" sz="16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r"/>
              <a:endPara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r"/>
              <a:endPara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r"/>
              <a:endPara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r"/>
              <a:endPara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r"/>
              <a:endParaRPr lang="en-US" altLang="ko-KR" sz="12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r"/>
              <a:endParaRPr lang="en-US" altLang="ko-KR" sz="11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r"/>
              <a:r>
                <a:rPr lang="ko-KR" altLang="en-US" sz="24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리모델링 </a:t>
              </a:r>
              <a:r>
                <a:rPr lang="ko-KR" altLang="en-US" sz="2400" dirty="0" err="1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설계안</a:t>
              </a:r>
              <a:r>
                <a:rPr lang="ko-KR" altLang="en-US" sz="24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점수화 </a:t>
              </a:r>
              <a:endParaRPr lang="en-US" altLang="ko-KR" sz="2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/>
              <a:r>
                <a:rPr lang="ko-KR" altLang="en-US" sz="24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프로그램 개발을 통한</a:t>
              </a:r>
              <a:endParaRPr lang="en-US" altLang="ko-KR" sz="16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/>
              <a:r>
                <a:rPr lang="ko-KR" altLang="en-US" sz="4000" dirty="0" err="1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내력벽</a:t>
              </a:r>
              <a:r>
                <a:rPr lang="ko-KR" altLang="en-US" sz="40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 철거의 정량적 </a:t>
              </a:r>
              <a:endParaRPr lang="en-US" altLang="ko-KR" sz="40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r"/>
              <a:r>
                <a:rPr lang="ko-KR" altLang="en-US" sz="40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평가기준 제시</a:t>
              </a:r>
              <a:endParaRPr lang="en-US" altLang="ko-KR" sz="40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A8E249-EEAE-4F52-8AB5-B56BDCF6FA0F}"/>
              </a:ext>
            </a:extLst>
          </p:cNvPr>
          <p:cNvSpPr/>
          <p:nvPr/>
        </p:nvSpPr>
        <p:spPr>
          <a:xfrm>
            <a:off x="6369709" y="7236530"/>
            <a:ext cx="6030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2</a:t>
            </a:r>
            <a:r>
              <a:rPr lang="ko-KR" altLang="en-US" sz="22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조</a:t>
            </a:r>
            <a:endParaRPr lang="ko-KR" altLang="en-US" sz="2200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6E8417-FF3A-456D-A51C-931AF4E6E60C}"/>
              </a:ext>
            </a:extLst>
          </p:cNvPr>
          <p:cNvSpPr/>
          <p:nvPr/>
        </p:nvSpPr>
        <p:spPr>
          <a:xfrm>
            <a:off x="5207000" y="33022430"/>
            <a:ext cx="457200" cy="1656157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-윤고딕310" panose="02030504000101010101" pitchFamily="18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9F488083-0929-4C90-B563-A80AF19F87F2}"/>
              </a:ext>
            </a:extLst>
          </p:cNvPr>
          <p:cNvSpPr/>
          <p:nvPr/>
        </p:nvSpPr>
        <p:spPr>
          <a:xfrm>
            <a:off x="9877716" y="34215418"/>
            <a:ext cx="435578" cy="1110432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-윤고딕310" panose="02030504000101010101" pitchFamily="18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F1B26CF9-CC57-41C8-84A8-F09BCDC3DC1D}"/>
              </a:ext>
            </a:extLst>
          </p:cNvPr>
          <p:cNvSpPr txBox="1"/>
          <p:nvPr/>
        </p:nvSpPr>
        <p:spPr>
          <a:xfrm>
            <a:off x="16348440" y="21826852"/>
            <a:ext cx="502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강남 대치 우성 </a:t>
            </a:r>
            <a:r>
              <a:rPr lang="en-US" altLang="ko-KR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2</a:t>
            </a:r>
            <a:r>
              <a:rPr lang="ko-KR" altLang="en-US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차 </a:t>
            </a:r>
            <a:r>
              <a:rPr lang="en-US" altLang="ko-KR" sz="2000" b="1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110</a:t>
            </a:r>
            <a:r>
              <a:rPr lang="ko-KR" altLang="en-US" sz="2000" b="1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점</a:t>
            </a:r>
            <a:r>
              <a:rPr lang="ko-KR" altLang="en-US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776A7176-7F97-4377-8203-3441C441483F}"/>
              </a:ext>
            </a:extLst>
          </p:cNvPr>
          <p:cNvSpPr txBox="1"/>
          <p:nvPr/>
        </p:nvSpPr>
        <p:spPr>
          <a:xfrm>
            <a:off x="20930949" y="21826852"/>
            <a:ext cx="502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분당 무지개 마을 </a:t>
            </a:r>
            <a:r>
              <a:rPr lang="en-US" altLang="ko-KR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단지 </a:t>
            </a:r>
            <a:r>
              <a:rPr lang="en-US" altLang="ko-KR" sz="2000" b="1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104</a:t>
            </a:r>
            <a:r>
              <a:rPr lang="ko-KR" altLang="en-US" sz="2000" b="1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점</a:t>
            </a:r>
            <a:r>
              <a:rPr lang="ko-KR" altLang="en-US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D6CD2FA-24BC-49D1-879E-3F8D7191879F}"/>
              </a:ext>
            </a:extLst>
          </p:cNvPr>
          <p:cNvSpPr txBox="1"/>
          <p:nvPr/>
        </p:nvSpPr>
        <p:spPr>
          <a:xfrm>
            <a:off x="24967984" y="21826852"/>
            <a:ext cx="502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분당 한솔마을 </a:t>
            </a:r>
            <a:r>
              <a:rPr lang="en-US" altLang="ko-KR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5</a:t>
            </a:r>
            <a:r>
              <a:rPr lang="ko-KR" altLang="en-US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단지 </a:t>
            </a:r>
            <a:r>
              <a:rPr lang="en-US" altLang="ko-KR" sz="2000" b="1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105</a:t>
            </a:r>
            <a:r>
              <a:rPr lang="ko-KR" altLang="en-US" sz="2000" b="1" dirty="0">
                <a:ln>
                  <a:solidFill>
                    <a:srgbClr val="FF0000">
                      <a:alpha val="50000"/>
                    </a:srgbClr>
                  </a:solidFill>
                </a:ln>
                <a:solidFill>
                  <a:srgbClr val="FF0000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점</a:t>
            </a:r>
            <a:r>
              <a:rPr lang="ko-KR" altLang="en-US" sz="20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rPr>
              <a:t> 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88B5AB55-96B7-44EA-AC56-B84DA8CC2AA0}"/>
              </a:ext>
            </a:extLst>
          </p:cNvPr>
          <p:cNvGrpSpPr/>
          <p:nvPr/>
        </p:nvGrpSpPr>
        <p:grpSpPr>
          <a:xfrm>
            <a:off x="16234653" y="38845489"/>
            <a:ext cx="14350056" cy="2711462"/>
            <a:chOff x="17095634" y="32797164"/>
            <a:chExt cx="14350056" cy="2711462"/>
          </a:xfrm>
        </p:grpSpPr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87A74A87-92AD-411C-94FB-C50DE2075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339770" y="33170833"/>
              <a:ext cx="1819500" cy="1855709"/>
            </a:xfrm>
            <a:prstGeom prst="rect">
              <a:avLst/>
            </a:prstGeom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D8A43AA-DB1E-4483-B6E6-D65B382116EC}"/>
                </a:ext>
              </a:extLst>
            </p:cNvPr>
            <p:cNvGrpSpPr/>
            <p:nvPr/>
          </p:nvGrpSpPr>
          <p:grpSpPr>
            <a:xfrm>
              <a:off x="24954459" y="33170833"/>
              <a:ext cx="1323967" cy="424853"/>
              <a:chOff x="24268659" y="33170833"/>
              <a:chExt cx="1323967" cy="424853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47FD59A-7589-473F-A479-A50B9EF745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68659" y="33170833"/>
                <a:ext cx="369830" cy="424853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E1C92B4-FBB3-494B-A64B-9324F4133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52152" y="33170833"/>
                <a:ext cx="940474" cy="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1E383BF-8FF7-4A7D-A29A-BB6C3F51BA0C}"/>
                </a:ext>
              </a:extLst>
            </p:cNvPr>
            <p:cNvSpPr txBox="1"/>
            <p:nvPr/>
          </p:nvSpPr>
          <p:spPr>
            <a:xfrm>
              <a:off x="26423918" y="32797164"/>
              <a:ext cx="50217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제도 및 관련법규 </a:t>
              </a:r>
              <a:endPara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개선방안 제시</a:t>
              </a:r>
              <a:r>
                <a:rPr lang="ko-KR" altLang="en-US" sz="2400" b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D14E185-ED5C-4220-B692-2FE160AAAB47}"/>
                </a:ext>
              </a:extLst>
            </p:cNvPr>
            <p:cNvGrpSpPr/>
            <p:nvPr/>
          </p:nvGrpSpPr>
          <p:grpSpPr>
            <a:xfrm>
              <a:off x="24960983" y="34633280"/>
              <a:ext cx="1319748" cy="424800"/>
              <a:chOff x="24371065" y="33950700"/>
              <a:chExt cx="1319748" cy="424800"/>
            </a:xfrm>
          </p:grpSpPr>
          <p:cxnSp>
            <p:nvCxnSpPr>
              <p:cNvPr id="165" name="직선 연결선 164">
                <a:extLst>
                  <a:ext uri="{FF2B5EF4-FFF2-40B4-BE49-F238E27FC236}">
                    <a16:creationId xmlns:a16="http://schemas.microsoft.com/office/drawing/2014/main" id="{AF55D875-88BF-4A8F-8D1D-EA423346E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71065" y="33950700"/>
                <a:ext cx="370800" cy="42480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EEA81BDA-025F-465D-B8B0-96CE6C79BC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50339" y="34375500"/>
                <a:ext cx="940474" cy="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20B34E32-3673-4711-BF55-E1F8292A1470}"/>
                </a:ext>
              </a:extLst>
            </p:cNvPr>
            <p:cNvGrpSpPr/>
            <p:nvPr/>
          </p:nvGrpSpPr>
          <p:grpSpPr>
            <a:xfrm>
              <a:off x="22129786" y="33170833"/>
              <a:ext cx="1324844" cy="424800"/>
              <a:chOff x="21443986" y="33170833"/>
              <a:chExt cx="1324844" cy="424800"/>
            </a:xfrm>
          </p:grpSpPr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49032FF3-5AB6-4AE7-8711-5D62D0F55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43986" y="33178111"/>
                <a:ext cx="940474" cy="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>
                <a:extLst>
                  <a:ext uri="{FF2B5EF4-FFF2-40B4-BE49-F238E27FC236}">
                    <a16:creationId xmlns:a16="http://schemas.microsoft.com/office/drawing/2014/main" id="{404BF25C-4784-46D7-90BD-B6743A1343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98030" y="33170833"/>
                <a:ext cx="370800" cy="42480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F651E33-56E2-4C82-8DEB-A5BE7E055D33}"/>
                </a:ext>
              </a:extLst>
            </p:cNvPr>
            <p:cNvGrpSpPr/>
            <p:nvPr/>
          </p:nvGrpSpPr>
          <p:grpSpPr>
            <a:xfrm>
              <a:off x="22230831" y="34631685"/>
              <a:ext cx="1313750" cy="424853"/>
              <a:chOff x="21545031" y="34631685"/>
              <a:chExt cx="1313750" cy="424853"/>
            </a:xfrm>
          </p:grpSpPr>
          <p:cxnSp>
            <p:nvCxnSpPr>
              <p:cNvPr id="192" name="직선 연결선 191">
                <a:extLst>
                  <a:ext uri="{FF2B5EF4-FFF2-40B4-BE49-F238E27FC236}">
                    <a16:creationId xmlns:a16="http://schemas.microsoft.com/office/drawing/2014/main" id="{F44522C6-20D4-4E9C-A822-63C8CA9565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88951" y="34631685"/>
                <a:ext cx="369830" cy="424853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>
                <a:extLst>
                  <a:ext uri="{FF2B5EF4-FFF2-40B4-BE49-F238E27FC236}">
                    <a16:creationId xmlns:a16="http://schemas.microsoft.com/office/drawing/2014/main" id="{9D168FBE-F389-482A-A270-5A7B9040D7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45031" y="35056538"/>
                <a:ext cx="940474" cy="0"/>
              </a:xfrm>
              <a:prstGeom prst="line">
                <a:avLst/>
              </a:prstGeom>
              <a:ln w="28575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253DB127-AE6C-40A7-9C03-44F0FDAF8FB4}"/>
                </a:ext>
              </a:extLst>
            </p:cNvPr>
            <p:cNvSpPr txBox="1"/>
            <p:nvPr/>
          </p:nvSpPr>
          <p:spPr>
            <a:xfrm>
              <a:off x="26423918" y="34833045"/>
              <a:ext cx="50217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상용화 가능</a:t>
              </a:r>
              <a:r>
                <a:rPr lang="ko-KR" altLang="en-US" sz="2400" b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D6362BF-C5CB-4ABA-8556-5A840DC3FB3B}"/>
                </a:ext>
              </a:extLst>
            </p:cNvPr>
            <p:cNvSpPr txBox="1"/>
            <p:nvPr/>
          </p:nvSpPr>
          <p:spPr>
            <a:xfrm>
              <a:off x="17095634" y="34677629"/>
              <a:ext cx="50217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시간과 비용 절감을 통한 </a:t>
              </a:r>
              <a:endPara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r"/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효율성 증대</a:t>
              </a:r>
              <a:r>
                <a:rPr lang="ko-KR" altLang="en-US" sz="2400" b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7811362A-A5E9-41F4-B4C2-8B16273FA281}"/>
                </a:ext>
              </a:extLst>
            </p:cNvPr>
            <p:cNvSpPr txBox="1"/>
            <p:nvPr/>
          </p:nvSpPr>
          <p:spPr>
            <a:xfrm>
              <a:off x="17108014" y="32797165"/>
              <a:ext cx="50217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400" dirty="0" err="1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내력벽</a:t>
              </a:r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 철거허용 여부</a:t>
              </a:r>
              <a:r>
                <a:rPr lang="en-US" altLang="ko-KR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  <a:p>
              <a:pPr algn="r"/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정량적 평가기준 제시</a:t>
              </a:r>
              <a:r>
                <a:rPr lang="ko-KR" altLang="en-US" sz="2400" b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10" panose="02030504000101010101" pitchFamily="18" charset="-127"/>
                  <a:ea typeface="-윤고딕310" panose="02030504000101010101" pitchFamily="18" charset="-127"/>
                </a:rPr>
                <a:t> </a:t>
              </a:r>
            </a:p>
          </p:txBody>
        </p:sp>
      </p:grpSp>
      <p:graphicFrame>
        <p:nvGraphicFramePr>
          <p:cNvPr id="162" name="차트 161">
            <a:extLst>
              <a:ext uri="{FF2B5EF4-FFF2-40B4-BE49-F238E27FC236}">
                <a16:creationId xmlns:a16="http://schemas.microsoft.com/office/drawing/2014/main" id="{E1D8B133-9C9B-4A06-B99C-775774E7AB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1481950"/>
              </p:ext>
            </p:extLst>
          </p:nvPr>
        </p:nvGraphicFramePr>
        <p:xfrm>
          <a:off x="17200122" y="23810707"/>
          <a:ext cx="12420000" cy="6282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9"/>
          </a:graphicData>
        </a:graphic>
      </p:graphicFrame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69A93888-301D-4E3F-B17F-8895CB94F98F}"/>
              </a:ext>
            </a:extLst>
          </p:cNvPr>
          <p:cNvSpPr/>
          <p:nvPr/>
        </p:nvSpPr>
        <p:spPr>
          <a:xfrm>
            <a:off x="8569700" y="33022430"/>
            <a:ext cx="457200" cy="1656157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-윤고딕310" panose="02030504000101010101" pitchFamily="18" charset="-127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226DA98-7267-46DA-8F12-A243219BA8E5}"/>
              </a:ext>
            </a:extLst>
          </p:cNvPr>
          <p:cNvGrpSpPr/>
          <p:nvPr/>
        </p:nvGrpSpPr>
        <p:grpSpPr>
          <a:xfrm>
            <a:off x="16643897" y="37145195"/>
            <a:ext cx="13243913" cy="605095"/>
            <a:chOff x="13123763" y="492912"/>
            <a:chExt cx="13243913" cy="605095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9FC35C5-570D-4A77-B1B6-30F18F21D1F5}"/>
                </a:ext>
              </a:extLst>
            </p:cNvPr>
            <p:cNvSpPr txBox="1"/>
            <p:nvPr/>
          </p:nvSpPr>
          <p:spPr>
            <a:xfrm>
              <a:off x="14240687" y="492912"/>
              <a:ext cx="3923636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3200">
                  <a:latin typeface="나눔고딕" pitchFamily="50" charset="-127"/>
                  <a:ea typeface="나눔고딕" pitchFamily="50" charset="-127"/>
                </a:defRPr>
              </a:lvl1pPr>
            </a:lstStyle>
            <a:p>
              <a:r>
                <a:rPr lang="ko-KR" altLang="en-US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기대효과</a:t>
              </a: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02852EDA-00AD-4458-B894-2D3C5B76050C}"/>
                </a:ext>
              </a:extLst>
            </p:cNvPr>
            <p:cNvGrpSpPr/>
            <p:nvPr/>
          </p:nvGrpSpPr>
          <p:grpSpPr>
            <a:xfrm>
              <a:off x="13123763" y="513231"/>
              <a:ext cx="13243913" cy="584776"/>
              <a:chOff x="13305748" y="513231"/>
              <a:chExt cx="13243913" cy="584776"/>
            </a:xfrm>
          </p:grpSpPr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7B76330B-DB7C-4F4D-A4E8-0CEF8DB4B4A6}"/>
                  </a:ext>
                </a:extLst>
              </p:cNvPr>
              <p:cNvGrpSpPr/>
              <p:nvPr/>
            </p:nvGrpSpPr>
            <p:grpSpPr>
              <a:xfrm>
                <a:off x="13305748" y="513231"/>
                <a:ext cx="1042151" cy="584775"/>
                <a:chOff x="12931371" y="357049"/>
                <a:chExt cx="1042151" cy="584775"/>
              </a:xfrm>
            </p:grpSpPr>
            <p:sp>
              <p:nvSpPr>
                <p:cNvPr id="195" name="평행 사변형 194">
                  <a:extLst>
                    <a:ext uri="{FF2B5EF4-FFF2-40B4-BE49-F238E27FC236}">
                      <a16:creationId xmlns:a16="http://schemas.microsoft.com/office/drawing/2014/main" id="{CC3B1108-4D2D-4074-B026-0421E8B6D5A5}"/>
                    </a:ext>
                  </a:extLst>
                </p:cNvPr>
                <p:cNvSpPr/>
                <p:nvPr/>
              </p:nvSpPr>
              <p:spPr>
                <a:xfrm>
                  <a:off x="12931371" y="357049"/>
                  <a:ext cx="777751" cy="584775"/>
                </a:xfrm>
                <a:prstGeom prst="parallelogram">
                  <a:avLst>
                    <a:gd name="adj" fmla="val 46773"/>
                  </a:avLst>
                </a:prstGeom>
                <a:solidFill>
                  <a:schemeClr val="bg1">
                    <a:lumMod val="85000"/>
                    <a:alpha val="8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-윤고딕310" panose="02030504000101010101" pitchFamily="18" charset="-127"/>
                  </a:endParaRPr>
                </a:p>
              </p:txBody>
            </p:sp>
            <p:sp>
              <p:nvSpPr>
                <p:cNvPr id="226" name="평행 사변형 225">
                  <a:extLst>
                    <a:ext uri="{FF2B5EF4-FFF2-40B4-BE49-F238E27FC236}">
                      <a16:creationId xmlns:a16="http://schemas.microsoft.com/office/drawing/2014/main" id="{6F8E2AAF-845E-4971-BB84-81CB07A83664}"/>
                    </a:ext>
                  </a:extLst>
                </p:cNvPr>
                <p:cNvSpPr/>
                <p:nvPr/>
              </p:nvSpPr>
              <p:spPr>
                <a:xfrm>
                  <a:off x="13195771" y="357049"/>
                  <a:ext cx="777751" cy="584775"/>
                </a:xfrm>
                <a:prstGeom prst="parallelogram">
                  <a:avLst>
                    <a:gd name="adj" fmla="val 46773"/>
                  </a:avLst>
                </a:prstGeom>
                <a:solidFill>
                  <a:schemeClr val="accent1">
                    <a:lumMod val="75000"/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7</a:t>
                  </a:r>
                  <a:endParaRPr lang="ko-KR" altLang="en-US" sz="2800" dirty="0">
                    <a:latin typeface="-윤고딕310" panose="02030504000101010101" pitchFamily="18" charset="-127"/>
                    <a:ea typeface="-윤고딕310" panose="02030504000101010101" pitchFamily="18" charset="-127"/>
                  </a:endParaRPr>
                </a:p>
              </p:txBody>
            </p:sp>
          </p:grpSp>
          <p:sp>
            <p:nvSpPr>
              <p:cNvPr id="189" name="평행 사변형 188">
                <a:extLst>
                  <a:ext uri="{FF2B5EF4-FFF2-40B4-BE49-F238E27FC236}">
                    <a16:creationId xmlns:a16="http://schemas.microsoft.com/office/drawing/2014/main" id="{B4B37CF5-591D-42BB-B2CF-8DF08EC05CDF}"/>
                  </a:ext>
                </a:extLst>
              </p:cNvPr>
              <p:cNvSpPr/>
              <p:nvPr/>
            </p:nvSpPr>
            <p:spPr>
              <a:xfrm>
                <a:off x="14070473" y="1051207"/>
                <a:ext cx="12479188" cy="46800"/>
              </a:xfrm>
              <a:prstGeom prst="parallelogram">
                <a:avLst/>
              </a:prstGeom>
              <a:solidFill>
                <a:schemeClr val="accent1">
                  <a:lumMod val="75000"/>
                  <a:alpha val="7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-윤고딕310" panose="02030504000101010101" pitchFamily="18" charset="-127"/>
                </a:endParaRPr>
              </a:p>
            </p:txBody>
          </p:sp>
        </p:grpSp>
      </p:grpSp>
      <p:pic>
        <p:nvPicPr>
          <p:cNvPr id="169" name="그림 168" descr="텍스트, 지도이(가) 표시된 사진&#10;&#10;매우 높은 신뢰도로 생성된 설명">
            <a:extLst>
              <a:ext uri="{FF2B5EF4-FFF2-40B4-BE49-F238E27FC236}">
                <a16:creationId xmlns:a16="http://schemas.microsoft.com/office/drawing/2014/main" id="{4B2D3D63-7B6A-4F46-9ACA-F9D225AFD50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59" y="20796785"/>
            <a:ext cx="2282673" cy="4506883"/>
          </a:xfrm>
          <a:prstGeom prst="rect">
            <a:avLst/>
          </a:prstGeom>
        </p:spPr>
      </p:pic>
      <p:pic>
        <p:nvPicPr>
          <p:cNvPr id="174" name="그림 173">
            <a:extLst>
              <a:ext uri="{FF2B5EF4-FFF2-40B4-BE49-F238E27FC236}">
                <a16:creationId xmlns:a16="http://schemas.microsoft.com/office/drawing/2014/main" id="{99B057F3-0071-485B-9783-14D2BBF28E70}"/>
              </a:ext>
            </a:extLst>
          </p:cNvPr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4" t="11782" r="38917" b="69210"/>
          <a:stretch/>
        </p:blipFill>
        <p:spPr>
          <a:xfrm>
            <a:off x="12665568" y="31552449"/>
            <a:ext cx="3223966" cy="285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96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2130</TotalTime>
  <Words>493</Words>
  <Application>Microsoft Office PowerPoint</Application>
  <PresentationFormat>사용자 지정</PresentationFormat>
  <Paragraphs>137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-윤고딕310</vt:lpstr>
      <vt:lpstr>Calibri</vt:lpstr>
      <vt:lpstr>Arial</vt:lpstr>
      <vt:lpstr>-윤고딕330</vt:lpstr>
      <vt:lpstr>Cambria Math</vt:lpstr>
      <vt:lpstr>Wingdings</vt:lpstr>
      <vt:lpstr>-윤고딕320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심지수</dc:creator>
  <cp:lastModifiedBy>심지수</cp:lastModifiedBy>
  <cp:revision>399</cp:revision>
  <dcterms:created xsi:type="dcterms:W3CDTF">2018-06-01T02:08:53Z</dcterms:created>
  <dcterms:modified xsi:type="dcterms:W3CDTF">2018-06-09T07:49:05Z</dcterms:modified>
</cp:coreProperties>
</file>